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B8BAF15-BFA6-4D1F-A8EB-438E4CF2E3C1}" type="datetimeFigureOut">
              <a:rPr lang="en-US" smtClean="0"/>
              <a:pPr/>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231F1D-4899-4FD4-A6D5-81E669605347}"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BAF15-BFA6-4D1F-A8EB-438E4CF2E3C1}" type="datetimeFigureOut">
              <a:rPr lang="en-US" smtClean="0"/>
              <a:pPr/>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231F1D-4899-4FD4-A6D5-81E6696053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BAF15-BFA6-4D1F-A8EB-438E4CF2E3C1}" type="datetimeFigureOut">
              <a:rPr lang="en-US" smtClean="0"/>
              <a:pPr/>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231F1D-4899-4FD4-A6D5-81E6696053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1B8BAF15-BFA6-4D1F-A8EB-438E4CF2E3C1}" type="datetimeFigureOut">
              <a:rPr lang="en-US" smtClean="0"/>
              <a:pPr/>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231F1D-4899-4FD4-A6D5-81E669605347}"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BAF15-BFA6-4D1F-A8EB-438E4CF2E3C1}" type="datetimeFigureOut">
              <a:rPr lang="en-US" smtClean="0"/>
              <a:pPr/>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231F1D-4899-4FD4-A6D5-81E66960534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1B8BAF15-BFA6-4D1F-A8EB-438E4CF2E3C1}" type="datetimeFigureOut">
              <a:rPr lang="en-US" smtClean="0"/>
              <a:pPr/>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231F1D-4899-4FD4-A6D5-81E6696053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B8BAF15-BFA6-4D1F-A8EB-438E4CF2E3C1}" type="datetimeFigureOut">
              <a:rPr lang="en-US" smtClean="0"/>
              <a:pPr/>
              <a:t>3/14/2016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231F1D-4899-4FD4-A6D5-81E6696053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8BAF15-BFA6-4D1F-A8EB-438E4CF2E3C1}" type="datetimeFigureOut">
              <a:rPr lang="en-US" smtClean="0"/>
              <a:pPr/>
              <a:t>3/14/2016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231F1D-4899-4FD4-A6D5-81E6696053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BAF15-BFA6-4D1F-A8EB-438E4CF2E3C1}" type="datetimeFigureOut">
              <a:rPr lang="en-US" smtClean="0"/>
              <a:pPr/>
              <a:t>3/14/2016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231F1D-4899-4FD4-A6D5-81E6696053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BAF15-BFA6-4D1F-A8EB-438E4CF2E3C1}" type="datetimeFigureOut">
              <a:rPr lang="en-US" smtClean="0"/>
              <a:pPr/>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231F1D-4899-4FD4-A6D5-81E6696053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BAF15-BFA6-4D1F-A8EB-438E4CF2E3C1}" type="datetimeFigureOut">
              <a:rPr lang="en-US" smtClean="0"/>
              <a:pPr/>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231F1D-4899-4FD4-A6D5-81E6696053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B8BAF15-BFA6-4D1F-A8EB-438E4CF2E3C1}" type="datetimeFigureOut">
              <a:rPr lang="en-US" smtClean="0"/>
              <a:pPr/>
              <a:t>3/14/2016</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78231F1D-4899-4FD4-A6D5-81E66960534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43175"/>
            <a:ext cx="7772400" cy="1470025"/>
          </a:xfrm>
        </p:spPr>
        <p:txBody>
          <a:bodyPr/>
          <a:lstStyle/>
          <a:p>
            <a:r>
              <a:rPr lang="en-US" sz="4800" dirty="0" smtClean="0">
                <a:latin typeface="Algerian" panose="04020705040A02060702" pitchFamily="82" charset="0"/>
              </a:rPr>
              <a:t>SC Young adult </a:t>
            </a:r>
            <a:br>
              <a:rPr lang="en-US" sz="4800" dirty="0" smtClean="0">
                <a:latin typeface="Algerian" panose="04020705040A02060702" pitchFamily="82" charset="0"/>
              </a:rPr>
            </a:br>
            <a:r>
              <a:rPr lang="en-US" sz="4800" dirty="0" smtClean="0">
                <a:latin typeface="Algerian" panose="04020705040A02060702" pitchFamily="82" charset="0"/>
              </a:rPr>
              <a:t>book award nominees</a:t>
            </a:r>
            <a:br>
              <a:rPr lang="en-US" sz="4800" dirty="0" smtClean="0">
                <a:latin typeface="Algerian" panose="04020705040A02060702" pitchFamily="82" charset="0"/>
              </a:rPr>
            </a:br>
            <a:r>
              <a:rPr lang="en-US" sz="4800" dirty="0" smtClean="0">
                <a:latin typeface="Algerian" panose="04020705040A02060702" pitchFamily="82" charset="0"/>
              </a:rPr>
              <a:t>2016-2017</a:t>
            </a:r>
            <a:r>
              <a:rPr lang="en-US" dirty="0" smtClean="0"/>
              <a:t/>
            </a:r>
            <a:br>
              <a:rPr lang="en-US" dirty="0" smtClean="0"/>
            </a:b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6600" y="4055533"/>
            <a:ext cx="2410467" cy="3056952"/>
          </a:xfrm>
          <a:prstGeom prst="rect">
            <a:avLst/>
          </a:prstGeom>
        </p:spPr>
      </p:pic>
    </p:spTree>
    <p:extLst>
      <p:ext uri="{BB962C8B-B14F-4D97-AF65-F5344CB8AC3E}">
        <p14:creationId xmlns:p14="http://schemas.microsoft.com/office/powerpoint/2010/main" val="1055484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9200" y="1143000"/>
            <a:ext cx="3048000" cy="4572000"/>
          </a:xfrm>
          <a:prstGeom prst="rect">
            <a:avLst/>
          </a:prstGeom>
        </p:spPr>
      </p:pic>
      <p:sp>
        <p:nvSpPr>
          <p:cNvPr id="2" name="Title 1"/>
          <p:cNvSpPr>
            <a:spLocks noGrp="1"/>
          </p:cNvSpPr>
          <p:nvPr>
            <p:ph type="title"/>
          </p:nvPr>
        </p:nvSpPr>
        <p:spPr>
          <a:xfrm>
            <a:off x="609600" y="274638"/>
            <a:ext cx="7924800" cy="563562"/>
          </a:xfrm>
        </p:spPr>
        <p:txBody>
          <a:bodyPr/>
          <a:lstStyle/>
          <a:p>
            <a:pPr algn="ctr"/>
            <a:r>
              <a:rPr lang="en-US" b="1" i="1" cap="none" dirty="0" smtClean="0">
                <a:latin typeface="Garamond" panose="02020404030301010803" pitchFamily="18" charset="0"/>
              </a:rPr>
              <a:t>Hunt for the Bamboo Rat    </a:t>
            </a:r>
            <a:r>
              <a:rPr lang="en-US" sz="2000" cap="none" dirty="0" smtClean="0">
                <a:latin typeface="Garamond" panose="02020404030301010803" pitchFamily="18" charset="0"/>
              </a:rPr>
              <a:t>by Graham Salisbury</a:t>
            </a:r>
            <a:endParaRPr lang="en-US" sz="2000" cap="none" dirty="0">
              <a:latin typeface="Garamond" panose="02020404030301010803" pitchFamily="18" charset="0"/>
            </a:endParaRPr>
          </a:p>
        </p:txBody>
      </p:sp>
      <p:sp>
        <p:nvSpPr>
          <p:cNvPr id="3" name="Content Placeholder 2"/>
          <p:cNvSpPr>
            <a:spLocks noGrp="1"/>
          </p:cNvSpPr>
          <p:nvPr>
            <p:ph sz="quarter" idx="13"/>
          </p:nvPr>
        </p:nvSpPr>
        <p:spPr>
          <a:xfrm>
            <a:off x="4724400" y="1447800"/>
            <a:ext cx="3407833" cy="4800600"/>
          </a:xfrm>
        </p:spPr>
        <p:txBody>
          <a:bodyPr>
            <a:normAutofit/>
          </a:bodyPr>
          <a:lstStyle/>
          <a:p>
            <a:pPr marL="0" indent="0">
              <a:buNone/>
            </a:pPr>
            <a:r>
              <a:rPr lang="en-US" sz="2400" dirty="0">
                <a:latin typeface="Garamond" panose="02020404030301010803" pitchFamily="18" charset="0"/>
              </a:rPr>
              <a:t>Zenji Watanabe, seventeen, is sent from Hawaii to the Philippines to spy on the Japanese during World War II and, after he is captured and tortured, must find a way to survive months of being lost in the jungle behind enemy lines</a:t>
            </a:r>
            <a:endParaRPr lang="en-US" dirty="0">
              <a:latin typeface="Garamond" panose="02020404030301010803" pitchFamily="18" charset="0"/>
            </a:endParaRPr>
          </a:p>
        </p:txBody>
      </p:sp>
      <p:cxnSp>
        <p:nvCxnSpPr>
          <p:cNvPr id="5" name="Straight Connector 4"/>
          <p:cNvCxnSpPr/>
          <p:nvPr/>
        </p:nvCxnSpPr>
        <p:spPr>
          <a:xfrm>
            <a:off x="1219200" y="914400"/>
            <a:ext cx="6477000" cy="0"/>
          </a:xfrm>
          <a:prstGeom prst="line">
            <a:avLst/>
          </a:prstGeom>
          <a:ln w="285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9678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9200" y="1151467"/>
            <a:ext cx="3022600" cy="4572000"/>
          </a:xfrm>
          <a:prstGeom prst="rect">
            <a:avLst/>
          </a:prstGeom>
        </p:spPr>
      </p:pic>
      <p:sp>
        <p:nvSpPr>
          <p:cNvPr id="2" name="Title 1"/>
          <p:cNvSpPr>
            <a:spLocks noGrp="1"/>
          </p:cNvSpPr>
          <p:nvPr>
            <p:ph type="title"/>
          </p:nvPr>
        </p:nvSpPr>
        <p:spPr>
          <a:xfrm>
            <a:off x="609600" y="274638"/>
            <a:ext cx="7924800" cy="563562"/>
          </a:xfrm>
        </p:spPr>
        <p:txBody>
          <a:bodyPr/>
          <a:lstStyle/>
          <a:p>
            <a:pPr algn="ctr"/>
            <a:r>
              <a:rPr lang="en-US" b="1" i="1" cap="none" dirty="0" smtClean="0">
                <a:latin typeface="Garamond" panose="02020404030301010803" pitchFamily="18" charset="0"/>
              </a:rPr>
              <a:t>The Last Time We Say Goodbye    </a:t>
            </a:r>
            <a:r>
              <a:rPr lang="en-US" sz="2000" cap="none" dirty="0" smtClean="0">
                <a:latin typeface="Garamond" panose="02020404030301010803" pitchFamily="18" charset="0"/>
              </a:rPr>
              <a:t>by Cynthia Hand</a:t>
            </a:r>
            <a:endParaRPr lang="en-US" sz="2000" cap="none" dirty="0">
              <a:latin typeface="Garamond" panose="02020404030301010803" pitchFamily="18" charset="0"/>
            </a:endParaRPr>
          </a:p>
        </p:txBody>
      </p:sp>
      <p:sp>
        <p:nvSpPr>
          <p:cNvPr id="3" name="Content Placeholder 2"/>
          <p:cNvSpPr>
            <a:spLocks noGrp="1"/>
          </p:cNvSpPr>
          <p:nvPr>
            <p:ph sz="quarter" idx="13"/>
          </p:nvPr>
        </p:nvSpPr>
        <p:spPr>
          <a:xfrm>
            <a:off x="4724400" y="1524000"/>
            <a:ext cx="3407833" cy="4724400"/>
          </a:xfrm>
        </p:spPr>
        <p:txBody>
          <a:bodyPr>
            <a:normAutofit/>
          </a:bodyPr>
          <a:lstStyle/>
          <a:p>
            <a:pPr marL="0" indent="0">
              <a:buNone/>
            </a:pPr>
            <a:r>
              <a:rPr lang="en-US" sz="2400" dirty="0">
                <a:latin typeface="Garamond" panose="02020404030301010803" pitchFamily="18" charset="0"/>
              </a:rPr>
              <a:t>After her younger brother, Tyler, commits suicide, Lex struggles to work through her grief in the face of a family that has fallen apart, the sudden distance between her and her friends, and memories of Tyler that still feel all too real.</a:t>
            </a:r>
            <a:endParaRPr lang="en-US" dirty="0">
              <a:latin typeface="Garamond" panose="02020404030301010803" pitchFamily="18" charset="0"/>
            </a:endParaRPr>
          </a:p>
        </p:txBody>
      </p:sp>
      <p:cxnSp>
        <p:nvCxnSpPr>
          <p:cNvPr id="5" name="Straight Connector 4"/>
          <p:cNvCxnSpPr/>
          <p:nvPr/>
        </p:nvCxnSpPr>
        <p:spPr>
          <a:xfrm>
            <a:off x="1219200" y="914400"/>
            <a:ext cx="6477000" cy="0"/>
          </a:xfrm>
          <a:prstGeom prst="line">
            <a:avLst/>
          </a:prstGeom>
          <a:ln w="285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9678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9200" y="1151467"/>
            <a:ext cx="3022600" cy="4572000"/>
          </a:xfrm>
          <a:prstGeom prst="rect">
            <a:avLst/>
          </a:prstGeom>
        </p:spPr>
      </p:pic>
      <p:sp>
        <p:nvSpPr>
          <p:cNvPr id="2" name="Title 1"/>
          <p:cNvSpPr>
            <a:spLocks noGrp="1"/>
          </p:cNvSpPr>
          <p:nvPr>
            <p:ph type="title"/>
          </p:nvPr>
        </p:nvSpPr>
        <p:spPr>
          <a:xfrm>
            <a:off x="609600" y="274638"/>
            <a:ext cx="7924800" cy="563562"/>
          </a:xfrm>
        </p:spPr>
        <p:txBody>
          <a:bodyPr/>
          <a:lstStyle/>
          <a:p>
            <a:pPr algn="ctr"/>
            <a:r>
              <a:rPr lang="en-US" b="1" i="1" cap="none" dirty="0" smtClean="0">
                <a:latin typeface="Garamond" panose="02020404030301010803" pitchFamily="18" charset="0"/>
              </a:rPr>
              <a:t>My Heart and Other Black Holes  </a:t>
            </a:r>
            <a:r>
              <a:rPr lang="en-US" sz="2000" cap="none" dirty="0" smtClean="0">
                <a:latin typeface="Garamond" panose="02020404030301010803" pitchFamily="18" charset="0"/>
              </a:rPr>
              <a:t>by Jasmine </a:t>
            </a:r>
            <a:r>
              <a:rPr lang="en-US" sz="2000" cap="none" dirty="0" err="1" smtClean="0">
                <a:latin typeface="Garamond" panose="02020404030301010803" pitchFamily="18" charset="0"/>
              </a:rPr>
              <a:t>Warga</a:t>
            </a:r>
            <a:endParaRPr lang="en-US" sz="2000" cap="none" dirty="0">
              <a:latin typeface="Garamond" panose="02020404030301010803" pitchFamily="18" charset="0"/>
            </a:endParaRPr>
          </a:p>
        </p:txBody>
      </p:sp>
      <p:sp>
        <p:nvSpPr>
          <p:cNvPr id="3" name="Content Placeholder 2"/>
          <p:cNvSpPr>
            <a:spLocks noGrp="1"/>
          </p:cNvSpPr>
          <p:nvPr>
            <p:ph sz="quarter" idx="13"/>
          </p:nvPr>
        </p:nvSpPr>
        <p:spPr>
          <a:xfrm>
            <a:off x="4724400" y="1905000"/>
            <a:ext cx="3407833" cy="4343400"/>
          </a:xfrm>
        </p:spPr>
        <p:txBody>
          <a:bodyPr>
            <a:normAutofit/>
          </a:bodyPr>
          <a:lstStyle/>
          <a:p>
            <a:pPr marL="0" indent="0">
              <a:buNone/>
            </a:pPr>
            <a:r>
              <a:rPr lang="en-US" sz="2400" dirty="0">
                <a:latin typeface="Garamond" panose="02020404030301010803" pitchFamily="18" charset="0"/>
              </a:rPr>
              <a:t>Seventeen-year-old </a:t>
            </a:r>
            <a:r>
              <a:rPr lang="en-US" sz="2400" dirty="0" err="1">
                <a:latin typeface="Garamond" panose="02020404030301010803" pitchFamily="18" charset="0"/>
              </a:rPr>
              <a:t>Aysel's</a:t>
            </a:r>
            <a:r>
              <a:rPr lang="en-US" sz="2400" dirty="0">
                <a:latin typeface="Garamond" panose="02020404030301010803" pitchFamily="18" charset="0"/>
              </a:rPr>
              <a:t> hobby--planning her own death--take a new path when she meets a boy who has similar plan of his own.</a:t>
            </a:r>
            <a:endParaRPr lang="en-US" dirty="0">
              <a:latin typeface="Garamond" panose="02020404030301010803" pitchFamily="18" charset="0"/>
            </a:endParaRPr>
          </a:p>
        </p:txBody>
      </p:sp>
      <p:cxnSp>
        <p:nvCxnSpPr>
          <p:cNvPr id="5" name="Straight Connector 4"/>
          <p:cNvCxnSpPr/>
          <p:nvPr/>
        </p:nvCxnSpPr>
        <p:spPr>
          <a:xfrm>
            <a:off x="1219200" y="914400"/>
            <a:ext cx="6477000" cy="0"/>
          </a:xfrm>
          <a:prstGeom prst="line">
            <a:avLst/>
          </a:prstGeom>
          <a:ln w="285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9678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9200" y="1143000"/>
            <a:ext cx="3035300" cy="4572000"/>
          </a:xfrm>
          <a:prstGeom prst="rect">
            <a:avLst/>
          </a:prstGeom>
        </p:spPr>
      </p:pic>
      <p:sp>
        <p:nvSpPr>
          <p:cNvPr id="2" name="Title 1"/>
          <p:cNvSpPr>
            <a:spLocks noGrp="1"/>
          </p:cNvSpPr>
          <p:nvPr>
            <p:ph type="title"/>
          </p:nvPr>
        </p:nvSpPr>
        <p:spPr>
          <a:xfrm>
            <a:off x="609600" y="274638"/>
            <a:ext cx="7924800" cy="563562"/>
          </a:xfrm>
        </p:spPr>
        <p:txBody>
          <a:bodyPr/>
          <a:lstStyle/>
          <a:p>
            <a:pPr algn="ctr"/>
            <a:r>
              <a:rPr lang="en-US" b="1" i="1" cap="none" dirty="0" smtClean="0">
                <a:latin typeface="Garamond" panose="02020404030301010803" pitchFamily="18" charset="0"/>
              </a:rPr>
              <a:t>Red Queen    </a:t>
            </a:r>
            <a:r>
              <a:rPr lang="en-US" sz="2000" cap="none" dirty="0" smtClean="0">
                <a:latin typeface="Garamond" panose="02020404030301010803" pitchFamily="18" charset="0"/>
              </a:rPr>
              <a:t>by Victoria Aveyard</a:t>
            </a:r>
            <a:endParaRPr lang="en-US" sz="2000" cap="none" dirty="0">
              <a:latin typeface="Garamond" panose="02020404030301010803" pitchFamily="18" charset="0"/>
            </a:endParaRPr>
          </a:p>
        </p:txBody>
      </p:sp>
      <p:sp>
        <p:nvSpPr>
          <p:cNvPr id="3" name="Content Placeholder 2"/>
          <p:cNvSpPr>
            <a:spLocks noGrp="1"/>
          </p:cNvSpPr>
          <p:nvPr>
            <p:ph sz="quarter" idx="13"/>
          </p:nvPr>
        </p:nvSpPr>
        <p:spPr>
          <a:xfrm>
            <a:off x="4724400" y="1295400"/>
            <a:ext cx="3407833" cy="4953000"/>
          </a:xfrm>
        </p:spPr>
        <p:txBody>
          <a:bodyPr>
            <a:normAutofit/>
          </a:bodyPr>
          <a:lstStyle/>
          <a:p>
            <a:pPr marL="0" indent="0">
              <a:buNone/>
            </a:pPr>
            <a:r>
              <a:rPr lang="en-US" sz="2400" dirty="0">
                <a:latin typeface="Garamond" panose="02020404030301010803" pitchFamily="18" charset="0"/>
              </a:rPr>
              <a:t>When her latent supernatural powers manifest in front of a noble court, Mare, a thief in a world divided between commoners and </a:t>
            </a:r>
            <a:r>
              <a:rPr lang="en-US" sz="2400" dirty="0" err="1">
                <a:latin typeface="Garamond" panose="02020404030301010803" pitchFamily="18" charset="0"/>
              </a:rPr>
              <a:t>superhumans</a:t>
            </a:r>
            <a:r>
              <a:rPr lang="en-US" sz="2400" dirty="0">
                <a:latin typeface="Garamond" panose="02020404030301010803" pitchFamily="18" charset="0"/>
              </a:rPr>
              <a:t>, is forced to assume the role of lost princess before risking everything to help a growing rebellion.</a:t>
            </a:r>
            <a:endParaRPr lang="en-US" dirty="0">
              <a:latin typeface="Garamond" panose="02020404030301010803" pitchFamily="18" charset="0"/>
            </a:endParaRPr>
          </a:p>
        </p:txBody>
      </p:sp>
      <p:cxnSp>
        <p:nvCxnSpPr>
          <p:cNvPr id="5" name="Straight Connector 4"/>
          <p:cNvCxnSpPr/>
          <p:nvPr/>
        </p:nvCxnSpPr>
        <p:spPr>
          <a:xfrm>
            <a:off x="1219200" y="914400"/>
            <a:ext cx="6477000" cy="0"/>
          </a:xfrm>
          <a:prstGeom prst="line">
            <a:avLst/>
          </a:prstGeom>
          <a:ln w="285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9678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9200" y="1151467"/>
            <a:ext cx="3022600" cy="4610746"/>
          </a:xfrm>
          <a:prstGeom prst="rect">
            <a:avLst/>
          </a:prstGeom>
        </p:spPr>
      </p:pic>
      <p:sp>
        <p:nvSpPr>
          <p:cNvPr id="2" name="Title 1"/>
          <p:cNvSpPr>
            <a:spLocks noGrp="1"/>
          </p:cNvSpPr>
          <p:nvPr>
            <p:ph type="title"/>
          </p:nvPr>
        </p:nvSpPr>
        <p:spPr>
          <a:xfrm>
            <a:off x="609600" y="274638"/>
            <a:ext cx="7924800" cy="563562"/>
          </a:xfrm>
        </p:spPr>
        <p:txBody>
          <a:bodyPr/>
          <a:lstStyle/>
          <a:p>
            <a:pPr algn="ctr"/>
            <a:r>
              <a:rPr lang="en-US" b="1" i="1" cap="none" dirty="0" smtClean="0">
                <a:latin typeface="Garamond" panose="02020404030301010803" pitchFamily="18" charset="0"/>
              </a:rPr>
              <a:t>Some Boys    </a:t>
            </a:r>
            <a:r>
              <a:rPr lang="en-US" sz="2000" cap="none" dirty="0" smtClean="0">
                <a:latin typeface="Garamond" panose="02020404030301010803" pitchFamily="18" charset="0"/>
              </a:rPr>
              <a:t>by Patty Blount</a:t>
            </a:r>
            <a:endParaRPr lang="en-US" sz="2000" cap="none" dirty="0">
              <a:latin typeface="Garamond" panose="02020404030301010803" pitchFamily="18" charset="0"/>
            </a:endParaRPr>
          </a:p>
        </p:txBody>
      </p:sp>
      <p:sp>
        <p:nvSpPr>
          <p:cNvPr id="3" name="Content Placeholder 2"/>
          <p:cNvSpPr>
            <a:spLocks noGrp="1"/>
          </p:cNvSpPr>
          <p:nvPr>
            <p:ph sz="quarter" idx="13"/>
          </p:nvPr>
        </p:nvSpPr>
        <p:spPr>
          <a:xfrm>
            <a:off x="4724400" y="1600200"/>
            <a:ext cx="3407833" cy="4648200"/>
          </a:xfrm>
        </p:spPr>
        <p:txBody>
          <a:bodyPr>
            <a:normAutofit/>
          </a:bodyPr>
          <a:lstStyle/>
          <a:p>
            <a:pPr marL="0" indent="0">
              <a:buNone/>
            </a:pPr>
            <a:r>
              <a:rPr lang="en-US" sz="2400" dirty="0">
                <a:latin typeface="Garamond" panose="02020404030301010803" pitchFamily="18" charset="0"/>
              </a:rPr>
              <a:t>Shunned by her friends and even her father after she accuses the town golden boy of rape, Grace wonders if she can ever trust Ian, a classmate who is funny, kind, and has </a:t>
            </a:r>
            <a:r>
              <a:rPr lang="en-US" sz="2400" dirty="0" smtClean="0">
                <a:latin typeface="Garamond" panose="02020404030301010803" pitchFamily="18" charset="0"/>
              </a:rPr>
              <a:t>secrets of </a:t>
            </a:r>
            <a:r>
              <a:rPr lang="en-US" sz="2400" dirty="0">
                <a:latin typeface="Garamond" panose="02020404030301010803" pitchFamily="18" charset="0"/>
              </a:rPr>
              <a:t>his own.</a:t>
            </a:r>
          </a:p>
        </p:txBody>
      </p:sp>
      <p:cxnSp>
        <p:nvCxnSpPr>
          <p:cNvPr id="5" name="Straight Connector 4"/>
          <p:cNvCxnSpPr/>
          <p:nvPr/>
        </p:nvCxnSpPr>
        <p:spPr>
          <a:xfrm>
            <a:off x="1219200" y="914400"/>
            <a:ext cx="6477000" cy="0"/>
          </a:xfrm>
          <a:prstGeom prst="line">
            <a:avLst/>
          </a:prstGeom>
          <a:ln w="285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9678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9200" y="1143000"/>
            <a:ext cx="3022600" cy="4572000"/>
          </a:xfrm>
          <a:prstGeom prst="rect">
            <a:avLst/>
          </a:prstGeom>
        </p:spPr>
      </p:pic>
      <p:sp>
        <p:nvSpPr>
          <p:cNvPr id="2" name="Title 1"/>
          <p:cNvSpPr>
            <a:spLocks noGrp="1"/>
          </p:cNvSpPr>
          <p:nvPr>
            <p:ph type="title"/>
          </p:nvPr>
        </p:nvSpPr>
        <p:spPr>
          <a:xfrm>
            <a:off x="609600" y="274638"/>
            <a:ext cx="7924800" cy="563562"/>
          </a:xfrm>
        </p:spPr>
        <p:txBody>
          <a:bodyPr/>
          <a:lstStyle/>
          <a:p>
            <a:pPr algn="ctr"/>
            <a:r>
              <a:rPr lang="en-US" b="1" i="1" cap="none" dirty="0" err="1" smtClean="0">
                <a:latin typeface="Garamond" panose="02020404030301010803" pitchFamily="18" charset="0"/>
              </a:rPr>
              <a:t>Soulprint</a:t>
            </a:r>
            <a:r>
              <a:rPr lang="en-US" b="1" i="1" cap="none" dirty="0" smtClean="0">
                <a:latin typeface="Garamond" panose="02020404030301010803" pitchFamily="18" charset="0"/>
              </a:rPr>
              <a:t>    </a:t>
            </a:r>
            <a:r>
              <a:rPr lang="en-US" sz="2000" cap="none" dirty="0" smtClean="0">
                <a:latin typeface="Garamond" panose="02020404030301010803" pitchFamily="18" charset="0"/>
              </a:rPr>
              <a:t>by Megan Miranda</a:t>
            </a:r>
            <a:endParaRPr lang="en-US" sz="2000" cap="none" dirty="0">
              <a:latin typeface="Garamond" panose="02020404030301010803" pitchFamily="18" charset="0"/>
            </a:endParaRPr>
          </a:p>
        </p:txBody>
      </p:sp>
      <p:sp>
        <p:nvSpPr>
          <p:cNvPr id="3" name="Content Placeholder 2"/>
          <p:cNvSpPr>
            <a:spLocks noGrp="1"/>
          </p:cNvSpPr>
          <p:nvPr>
            <p:ph sz="quarter" idx="13"/>
          </p:nvPr>
        </p:nvSpPr>
        <p:spPr>
          <a:xfrm>
            <a:off x="4724400" y="1066800"/>
            <a:ext cx="3407833" cy="5181600"/>
          </a:xfrm>
        </p:spPr>
        <p:txBody>
          <a:bodyPr>
            <a:normAutofit lnSpcReduction="10000"/>
          </a:bodyPr>
          <a:lstStyle/>
          <a:p>
            <a:pPr marL="0" indent="0">
              <a:buNone/>
            </a:pPr>
            <a:r>
              <a:rPr lang="en-US" sz="2400" dirty="0">
                <a:latin typeface="Garamond" panose="02020404030301010803" pitchFamily="18" charset="0"/>
              </a:rPr>
              <a:t>Alina has spent her seventeen years imprisoned for the crimes of her past self, as shown by soul-fingerprinting when she was a newborn, but when a group of people with questionable motives helps her escape, she discovers she may not be as innocent as she believes and must wonder if she is fated to repeat her past.</a:t>
            </a:r>
            <a:endParaRPr lang="en-US" dirty="0">
              <a:latin typeface="Garamond" panose="02020404030301010803" pitchFamily="18" charset="0"/>
            </a:endParaRPr>
          </a:p>
        </p:txBody>
      </p:sp>
      <p:cxnSp>
        <p:nvCxnSpPr>
          <p:cNvPr id="5" name="Straight Connector 4"/>
          <p:cNvCxnSpPr/>
          <p:nvPr/>
        </p:nvCxnSpPr>
        <p:spPr>
          <a:xfrm>
            <a:off x="1219200" y="914400"/>
            <a:ext cx="6477000" cy="0"/>
          </a:xfrm>
          <a:prstGeom prst="line">
            <a:avLst/>
          </a:prstGeom>
          <a:ln w="285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9678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contentcafe2.btol.com/ContentCafe/jacket.aspx?UserID=ebsco-test&amp;Password=ebsco-test&amp;Return=T&amp;Type=M&amp;Value=97807387408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1151466"/>
            <a:ext cx="2971800" cy="461141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2" name="Title 1"/>
          <p:cNvSpPr>
            <a:spLocks noGrp="1"/>
          </p:cNvSpPr>
          <p:nvPr>
            <p:ph type="title"/>
          </p:nvPr>
        </p:nvSpPr>
        <p:spPr>
          <a:xfrm>
            <a:off x="609600" y="274638"/>
            <a:ext cx="7924800" cy="563562"/>
          </a:xfrm>
        </p:spPr>
        <p:txBody>
          <a:bodyPr/>
          <a:lstStyle/>
          <a:p>
            <a:pPr algn="ctr"/>
            <a:r>
              <a:rPr lang="en-US" b="1" i="1" cap="none" dirty="0" smtClean="0">
                <a:latin typeface="Garamond" panose="02020404030301010803" pitchFamily="18" charset="0"/>
              </a:rPr>
              <a:t>Sweet Unrest    </a:t>
            </a:r>
            <a:r>
              <a:rPr lang="en-US" sz="2000" cap="none" dirty="0" smtClean="0">
                <a:latin typeface="Garamond" panose="02020404030301010803" pitchFamily="18" charset="0"/>
              </a:rPr>
              <a:t>by Lisa Maxwell</a:t>
            </a:r>
            <a:endParaRPr lang="en-US" sz="2000" cap="none" dirty="0">
              <a:latin typeface="Garamond" panose="02020404030301010803" pitchFamily="18" charset="0"/>
            </a:endParaRPr>
          </a:p>
        </p:txBody>
      </p:sp>
      <p:sp>
        <p:nvSpPr>
          <p:cNvPr id="3" name="Content Placeholder 2"/>
          <p:cNvSpPr>
            <a:spLocks noGrp="1"/>
          </p:cNvSpPr>
          <p:nvPr>
            <p:ph sz="quarter" idx="13"/>
          </p:nvPr>
        </p:nvSpPr>
        <p:spPr>
          <a:xfrm>
            <a:off x="4724400" y="1524000"/>
            <a:ext cx="3407833" cy="4724400"/>
          </a:xfrm>
        </p:spPr>
        <p:txBody>
          <a:bodyPr>
            <a:normAutofit/>
          </a:bodyPr>
          <a:lstStyle/>
          <a:p>
            <a:pPr marL="0" indent="0">
              <a:buNone/>
            </a:pPr>
            <a:r>
              <a:rPr lang="en-US" sz="2400" dirty="0">
                <a:latin typeface="Garamond" panose="02020404030301010803" pitchFamily="18" charset="0"/>
              </a:rPr>
              <a:t>When seventeen-year-old Lucy </a:t>
            </a:r>
            <a:r>
              <a:rPr lang="en-US" sz="2400" dirty="0" err="1">
                <a:latin typeface="Garamond" panose="02020404030301010803" pitchFamily="18" charset="0"/>
              </a:rPr>
              <a:t>Aimes</a:t>
            </a:r>
            <a:r>
              <a:rPr lang="en-US" sz="2400" dirty="0">
                <a:latin typeface="Garamond" panose="02020404030301010803" pitchFamily="18" charset="0"/>
              </a:rPr>
              <a:t> moves to New Orleans and meets Alex, a boy who behaves as if they've known each other forever, she becomes caught up in a centuries-old vendetta.</a:t>
            </a:r>
            <a:endParaRPr lang="en-US" dirty="0">
              <a:latin typeface="Garamond" panose="02020404030301010803" pitchFamily="18" charset="0"/>
            </a:endParaRPr>
          </a:p>
        </p:txBody>
      </p:sp>
      <p:cxnSp>
        <p:nvCxnSpPr>
          <p:cNvPr id="5" name="Straight Connector 4"/>
          <p:cNvCxnSpPr/>
          <p:nvPr/>
        </p:nvCxnSpPr>
        <p:spPr>
          <a:xfrm>
            <a:off x="1219200" y="914400"/>
            <a:ext cx="6477000" cy="0"/>
          </a:xfrm>
          <a:prstGeom prst="line">
            <a:avLst/>
          </a:prstGeom>
          <a:ln w="285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9678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9200" y="1143000"/>
            <a:ext cx="3022600" cy="4572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609600" y="457200"/>
            <a:ext cx="7924800" cy="563562"/>
          </a:xfrm>
        </p:spPr>
        <p:txBody>
          <a:bodyPr/>
          <a:lstStyle/>
          <a:p>
            <a:pPr algn="ctr"/>
            <a:r>
              <a:rPr lang="en-US" b="1" i="1" cap="none" dirty="0" smtClean="0">
                <a:latin typeface="Garamond" panose="02020404030301010803" pitchFamily="18" charset="0"/>
              </a:rPr>
              <a:t>Taking Flight: </a:t>
            </a:r>
            <a:r>
              <a:rPr lang="en-US" sz="2000" b="1" i="1" cap="none" dirty="0" smtClean="0">
                <a:latin typeface="Garamond" panose="02020404030301010803" pitchFamily="18" charset="0"/>
              </a:rPr>
              <a:t>From War Orphan to Star Ballerina</a:t>
            </a:r>
            <a:br>
              <a:rPr lang="en-US" sz="2000" b="1" i="1" cap="none" dirty="0" smtClean="0">
                <a:latin typeface="Garamond" panose="02020404030301010803" pitchFamily="18" charset="0"/>
              </a:rPr>
            </a:br>
            <a:r>
              <a:rPr lang="en-US" b="1" i="1" cap="none" dirty="0" smtClean="0">
                <a:latin typeface="Garamond" panose="02020404030301010803" pitchFamily="18" charset="0"/>
              </a:rPr>
              <a:t>    </a:t>
            </a:r>
            <a:r>
              <a:rPr lang="en-US" sz="2000" cap="none" dirty="0" smtClean="0">
                <a:latin typeface="Garamond" panose="02020404030301010803" pitchFamily="18" charset="0"/>
              </a:rPr>
              <a:t>by Michaela </a:t>
            </a:r>
            <a:r>
              <a:rPr lang="en-US" sz="2000" cap="none" dirty="0" err="1" smtClean="0">
                <a:latin typeface="Garamond" panose="02020404030301010803" pitchFamily="18" charset="0"/>
              </a:rPr>
              <a:t>DePrince</a:t>
            </a:r>
            <a:r>
              <a:rPr lang="en-US" sz="2000" cap="none" dirty="0" smtClean="0">
                <a:latin typeface="Garamond" panose="02020404030301010803" pitchFamily="18" charset="0"/>
              </a:rPr>
              <a:t> with Elaine </a:t>
            </a:r>
            <a:r>
              <a:rPr lang="en-US" sz="2000" cap="none" dirty="0" err="1" smtClean="0">
                <a:latin typeface="Garamond" panose="02020404030301010803" pitchFamily="18" charset="0"/>
              </a:rPr>
              <a:t>DePrince</a:t>
            </a:r>
            <a:endParaRPr lang="en-US" sz="2000" cap="none" dirty="0">
              <a:latin typeface="Garamond" panose="02020404030301010803" pitchFamily="18" charset="0"/>
            </a:endParaRPr>
          </a:p>
        </p:txBody>
      </p:sp>
      <p:sp>
        <p:nvSpPr>
          <p:cNvPr id="3" name="Content Placeholder 2"/>
          <p:cNvSpPr>
            <a:spLocks noGrp="1"/>
          </p:cNvSpPr>
          <p:nvPr>
            <p:ph sz="quarter" idx="13"/>
          </p:nvPr>
        </p:nvSpPr>
        <p:spPr>
          <a:xfrm>
            <a:off x="4724400" y="1600200"/>
            <a:ext cx="3407833" cy="4648200"/>
          </a:xfrm>
        </p:spPr>
        <p:txBody>
          <a:bodyPr>
            <a:normAutofit/>
          </a:bodyPr>
          <a:lstStyle/>
          <a:p>
            <a:pPr marL="0" indent="0">
              <a:buNone/>
            </a:pPr>
            <a:r>
              <a:rPr lang="en-US" sz="2400" dirty="0">
                <a:latin typeface="Garamond" panose="02020404030301010803" pitchFamily="18" charset="0"/>
              </a:rPr>
              <a:t>The memoir of Michaela </a:t>
            </a:r>
            <a:r>
              <a:rPr lang="en-US" sz="2400" dirty="0" err="1">
                <a:latin typeface="Garamond" panose="02020404030301010803" pitchFamily="18" charset="0"/>
              </a:rPr>
              <a:t>DePrince</a:t>
            </a:r>
            <a:r>
              <a:rPr lang="en-US" sz="2400" dirty="0">
                <a:latin typeface="Garamond" panose="02020404030301010803" pitchFamily="18" charset="0"/>
              </a:rPr>
              <a:t>, who lived the first few years of her live in war-torn Sierra Leone until being adopted by an American Family. Now seventeen, she is one of the premiere ballerinas in the United States.</a:t>
            </a:r>
            <a:endParaRPr lang="en-US" dirty="0">
              <a:latin typeface="Garamond" panose="02020404030301010803" pitchFamily="18" charset="0"/>
            </a:endParaRPr>
          </a:p>
        </p:txBody>
      </p:sp>
      <p:cxnSp>
        <p:nvCxnSpPr>
          <p:cNvPr id="5" name="Straight Connector 4"/>
          <p:cNvCxnSpPr/>
          <p:nvPr/>
        </p:nvCxnSpPr>
        <p:spPr>
          <a:xfrm>
            <a:off x="1219200" y="914400"/>
            <a:ext cx="6477000" cy="0"/>
          </a:xfrm>
          <a:prstGeom prst="line">
            <a:avLst/>
          </a:prstGeom>
          <a:ln w="285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9678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9200" y="1143000"/>
            <a:ext cx="3022600" cy="4572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609600" y="274638"/>
            <a:ext cx="7924800" cy="563562"/>
          </a:xfrm>
        </p:spPr>
        <p:txBody>
          <a:bodyPr/>
          <a:lstStyle/>
          <a:p>
            <a:pPr algn="ctr"/>
            <a:r>
              <a:rPr lang="en-US" b="1" i="1" cap="none" dirty="0" smtClean="0">
                <a:latin typeface="Garamond" panose="02020404030301010803" pitchFamily="18" charset="0"/>
              </a:rPr>
              <a:t>Tunnel Vision: a novel    </a:t>
            </a:r>
            <a:r>
              <a:rPr lang="en-US" sz="2000" cap="none" dirty="0" smtClean="0">
                <a:latin typeface="Garamond" panose="02020404030301010803" pitchFamily="18" charset="0"/>
              </a:rPr>
              <a:t>by Susan Adrian</a:t>
            </a:r>
            <a:endParaRPr lang="en-US" sz="2000" cap="none" dirty="0">
              <a:latin typeface="Garamond" panose="02020404030301010803" pitchFamily="18" charset="0"/>
            </a:endParaRPr>
          </a:p>
        </p:txBody>
      </p:sp>
      <p:sp>
        <p:nvSpPr>
          <p:cNvPr id="3" name="Content Placeholder 2"/>
          <p:cNvSpPr>
            <a:spLocks noGrp="1"/>
          </p:cNvSpPr>
          <p:nvPr>
            <p:ph sz="quarter" idx="13"/>
          </p:nvPr>
        </p:nvSpPr>
        <p:spPr>
          <a:xfrm>
            <a:off x="4724400" y="1447800"/>
            <a:ext cx="3407833" cy="4800600"/>
          </a:xfrm>
        </p:spPr>
        <p:txBody>
          <a:bodyPr>
            <a:normAutofit/>
          </a:bodyPr>
          <a:lstStyle/>
          <a:p>
            <a:pPr marL="0" indent="0">
              <a:buNone/>
            </a:pPr>
            <a:r>
              <a:rPr lang="en-US" sz="2400" dirty="0">
                <a:latin typeface="Garamond" panose="02020404030301010803" pitchFamily="18" charset="0"/>
              </a:rPr>
              <a:t>When Jake </a:t>
            </a:r>
            <a:r>
              <a:rPr lang="en-US" sz="2400" dirty="0" err="1">
                <a:latin typeface="Garamond" panose="02020404030301010803" pitchFamily="18" charset="0"/>
              </a:rPr>
              <a:t>Lukin</a:t>
            </a:r>
            <a:r>
              <a:rPr lang="en-US" sz="2400" dirty="0">
                <a:latin typeface="Garamond" panose="02020404030301010803" pitchFamily="18" charset="0"/>
              </a:rPr>
              <a:t>, eighteen, reveals his psychic ability he is forced to become a government asset in order to keep his mother and sister safe, but Rachel, the girl he likes, tries to help him live his own life instead of tunneling through others.</a:t>
            </a:r>
            <a:endParaRPr lang="en-US" dirty="0">
              <a:latin typeface="Garamond" panose="02020404030301010803" pitchFamily="18" charset="0"/>
            </a:endParaRPr>
          </a:p>
        </p:txBody>
      </p:sp>
      <p:cxnSp>
        <p:nvCxnSpPr>
          <p:cNvPr id="5" name="Straight Connector 4"/>
          <p:cNvCxnSpPr/>
          <p:nvPr/>
        </p:nvCxnSpPr>
        <p:spPr>
          <a:xfrm>
            <a:off x="1219200" y="914400"/>
            <a:ext cx="6477000" cy="0"/>
          </a:xfrm>
          <a:prstGeom prst="line">
            <a:avLst/>
          </a:prstGeom>
          <a:ln w="285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9678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contentcafe2.btol.com/ContentCafe/jacket.aspx?UserID=ebsco-test&amp;Password=ebsco-test&amp;Return=T&amp;Type=M&amp;Value=978031640505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1151467"/>
            <a:ext cx="2971800" cy="45332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2" name="Title 1"/>
          <p:cNvSpPr>
            <a:spLocks noGrp="1"/>
          </p:cNvSpPr>
          <p:nvPr>
            <p:ph type="title"/>
          </p:nvPr>
        </p:nvSpPr>
        <p:spPr>
          <a:xfrm>
            <a:off x="609600" y="274638"/>
            <a:ext cx="7924800" cy="563562"/>
          </a:xfrm>
        </p:spPr>
        <p:txBody>
          <a:bodyPr/>
          <a:lstStyle/>
          <a:p>
            <a:pPr algn="ctr"/>
            <a:r>
              <a:rPr lang="en-US" b="1" i="1" cap="none" dirty="0" smtClean="0">
                <a:latin typeface="Garamond" panose="02020404030301010803" pitchFamily="18" charset="0"/>
              </a:rPr>
              <a:t>The Walled City    </a:t>
            </a:r>
            <a:r>
              <a:rPr lang="en-US" sz="2000" cap="none" dirty="0" smtClean="0">
                <a:latin typeface="Garamond" panose="02020404030301010803" pitchFamily="18" charset="0"/>
              </a:rPr>
              <a:t>by Ryan </a:t>
            </a:r>
            <a:r>
              <a:rPr lang="en-US" sz="2000" cap="none" dirty="0" err="1" smtClean="0">
                <a:latin typeface="Garamond" panose="02020404030301010803" pitchFamily="18" charset="0"/>
              </a:rPr>
              <a:t>Graudin</a:t>
            </a:r>
            <a:endParaRPr lang="en-US" sz="2000" cap="none" dirty="0">
              <a:latin typeface="Garamond" panose="02020404030301010803" pitchFamily="18" charset="0"/>
            </a:endParaRPr>
          </a:p>
        </p:txBody>
      </p:sp>
      <p:sp>
        <p:nvSpPr>
          <p:cNvPr id="3" name="Content Placeholder 2"/>
          <p:cNvSpPr>
            <a:spLocks noGrp="1"/>
          </p:cNvSpPr>
          <p:nvPr>
            <p:ph sz="quarter" idx="13"/>
          </p:nvPr>
        </p:nvSpPr>
        <p:spPr>
          <a:xfrm>
            <a:off x="4724400" y="1600200"/>
            <a:ext cx="3407833" cy="4648200"/>
          </a:xfrm>
        </p:spPr>
        <p:txBody>
          <a:bodyPr>
            <a:normAutofit/>
          </a:bodyPr>
          <a:lstStyle/>
          <a:p>
            <a:pPr marL="0" indent="0">
              <a:buNone/>
            </a:pPr>
            <a:r>
              <a:rPr lang="en-US" sz="2400" dirty="0">
                <a:latin typeface="Garamond" panose="02020404030301010803" pitchFamily="18" charset="0"/>
              </a:rPr>
              <a:t>As </a:t>
            </a:r>
            <a:r>
              <a:rPr lang="en-US" sz="2400" dirty="0" err="1">
                <a:latin typeface="Garamond" panose="02020404030301010803" pitchFamily="18" charset="0"/>
              </a:rPr>
              <a:t>Jin</a:t>
            </a:r>
            <a:r>
              <a:rPr lang="en-US" sz="2400" dirty="0">
                <a:latin typeface="Garamond" panose="02020404030301010803" pitchFamily="18" charset="0"/>
              </a:rPr>
              <a:t> Ling tries to save her sister, Mei Yee, from the Brotherhood of the Red Dragon in </a:t>
            </a:r>
            <a:r>
              <a:rPr lang="en-US" sz="2400" dirty="0" err="1">
                <a:latin typeface="Garamond" panose="02020404030301010803" pitchFamily="18" charset="0"/>
              </a:rPr>
              <a:t>Hak</a:t>
            </a:r>
            <a:r>
              <a:rPr lang="en-US" sz="2400" dirty="0">
                <a:latin typeface="Garamond" panose="02020404030301010803" pitchFamily="18" charset="0"/>
              </a:rPr>
              <a:t> Nam Walled City, one boy, Dai, can reunite them and save their lives--but only if he's willing to risk his own.</a:t>
            </a:r>
            <a:endParaRPr lang="en-US" dirty="0">
              <a:latin typeface="Garamond" panose="02020404030301010803" pitchFamily="18" charset="0"/>
            </a:endParaRPr>
          </a:p>
        </p:txBody>
      </p:sp>
      <p:cxnSp>
        <p:nvCxnSpPr>
          <p:cNvPr id="5" name="Straight Connector 4"/>
          <p:cNvCxnSpPr/>
          <p:nvPr/>
        </p:nvCxnSpPr>
        <p:spPr>
          <a:xfrm>
            <a:off x="1219200" y="914400"/>
            <a:ext cx="6477000" cy="0"/>
          </a:xfrm>
          <a:prstGeom prst="line">
            <a:avLst/>
          </a:prstGeom>
          <a:ln w="285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9678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563562"/>
          </a:xfrm>
        </p:spPr>
        <p:txBody>
          <a:bodyPr/>
          <a:lstStyle/>
          <a:p>
            <a:pPr algn="ctr"/>
            <a:r>
              <a:rPr lang="en-US" b="1" i="1" cap="none" dirty="0" smtClean="0">
                <a:latin typeface="Garamond" panose="02020404030301010803" pitchFamily="18" charset="0"/>
              </a:rPr>
              <a:t>All the Bright Places    </a:t>
            </a:r>
            <a:r>
              <a:rPr lang="en-US" sz="2000" cap="none" dirty="0" smtClean="0">
                <a:latin typeface="Garamond" panose="02020404030301010803" pitchFamily="18" charset="0"/>
              </a:rPr>
              <a:t>by Jennifer Niven</a:t>
            </a:r>
            <a:endParaRPr lang="en-US" sz="2000" cap="none" dirty="0">
              <a:latin typeface="Garamond" panose="02020404030301010803" pitchFamily="18" charset="0"/>
            </a:endParaRPr>
          </a:p>
        </p:txBody>
      </p:sp>
      <p:sp>
        <p:nvSpPr>
          <p:cNvPr id="3" name="Content Placeholder 2"/>
          <p:cNvSpPr>
            <a:spLocks noGrp="1"/>
          </p:cNvSpPr>
          <p:nvPr>
            <p:ph sz="quarter" idx="13"/>
          </p:nvPr>
        </p:nvSpPr>
        <p:spPr>
          <a:xfrm>
            <a:off x="4724400" y="1066800"/>
            <a:ext cx="3407833" cy="5181600"/>
          </a:xfrm>
        </p:spPr>
        <p:txBody>
          <a:bodyPr>
            <a:normAutofit/>
          </a:bodyPr>
          <a:lstStyle/>
          <a:p>
            <a:pPr marL="0" indent="0">
              <a:buNone/>
            </a:pPr>
            <a:r>
              <a:rPr lang="en-US" sz="2400" dirty="0">
                <a:latin typeface="Garamond" panose="02020404030301010803" pitchFamily="18" charset="0"/>
              </a:rPr>
              <a:t>Told in alternating voices, when Theodore Finch and Violet Markey meet on the ledge of the bell tower at school--both teetering on the edge--it's the beginning of an unlikely relationship, a journey to discover the "natural wonders" of the state of Indiana, and two teens' desperate desire to heal and save one another</a:t>
            </a:r>
            <a:r>
              <a:rPr lang="en-US" sz="2400" dirty="0" smtClean="0">
                <a:latin typeface="Garamond" panose="02020404030301010803" pitchFamily="18" charset="0"/>
              </a:rPr>
              <a:t>.</a:t>
            </a:r>
            <a:endParaRPr lang="en-US" dirty="0">
              <a:latin typeface="Garamond" panose="02020404030301010803" pitchFamily="18" charset="0"/>
            </a:endParaRPr>
          </a:p>
        </p:txBody>
      </p:sp>
      <p:cxnSp>
        <p:nvCxnSpPr>
          <p:cNvPr id="5" name="Straight Connector 4"/>
          <p:cNvCxnSpPr/>
          <p:nvPr/>
        </p:nvCxnSpPr>
        <p:spPr>
          <a:xfrm>
            <a:off x="1219200" y="914400"/>
            <a:ext cx="6477000" cy="0"/>
          </a:xfrm>
          <a:prstGeom prst="line">
            <a:avLst/>
          </a:prstGeom>
          <a:ln w="285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9200" y="1151467"/>
            <a:ext cx="3022600" cy="4572000"/>
          </a:xfrm>
          <a:prstGeom prst="rect">
            <a:avLst/>
          </a:prstGeom>
        </p:spPr>
      </p:pic>
    </p:spTree>
    <p:extLst>
      <p:ext uri="{BB962C8B-B14F-4D97-AF65-F5344CB8AC3E}">
        <p14:creationId xmlns:p14="http://schemas.microsoft.com/office/powerpoint/2010/main" val="10684550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contentcafe2.btol.com/ContentCafe/jacket.aspx?UserID=ebsco-test&amp;Password=ebsco-test&amp;Return=T&amp;Type=M&amp;Value=978031625102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1151467"/>
            <a:ext cx="3022600" cy="4572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09600" y="457200"/>
            <a:ext cx="7924800" cy="563562"/>
          </a:xfrm>
        </p:spPr>
        <p:txBody>
          <a:bodyPr/>
          <a:lstStyle/>
          <a:p>
            <a:pPr algn="ctr"/>
            <a:r>
              <a:rPr lang="en-US" b="1" i="1" cap="none" dirty="0" smtClean="0">
                <a:latin typeface="Garamond" panose="02020404030301010803" pitchFamily="18" charset="0"/>
              </a:rPr>
              <a:t>We Should Hang Out Sometime: </a:t>
            </a:r>
            <a:br>
              <a:rPr lang="en-US" b="1" i="1" cap="none" dirty="0" smtClean="0">
                <a:latin typeface="Garamond" panose="02020404030301010803" pitchFamily="18" charset="0"/>
              </a:rPr>
            </a:br>
            <a:r>
              <a:rPr lang="en-US" sz="2000" b="1" i="1" cap="none" dirty="0" smtClean="0">
                <a:latin typeface="Garamond" panose="02020404030301010803" pitchFamily="18" charset="0"/>
              </a:rPr>
              <a:t>Embarrassingly, a True Story </a:t>
            </a:r>
            <a:r>
              <a:rPr lang="en-US" b="1" i="1" cap="none" dirty="0" smtClean="0">
                <a:latin typeface="Garamond" panose="02020404030301010803" pitchFamily="18" charset="0"/>
              </a:rPr>
              <a:t>   </a:t>
            </a:r>
            <a:r>
              <a:rPr lang="en-US" sz="2000" cap="none" dirty="0" smtClean="0">
                <a:latin typeface="Garamond" panose="02020404030301010803" pitchFamily="18" charset="0"/>
              </a:rPr>
              <a:t>by Josh </a:t>
            </a:r>
            <a:r>
              <a:rPr lang="en-US" sz="2000" cap="none" dirty="0" err="1" smtClean="0">
                <a:latin typeface="Garamond" panose="02020404030301010803" pitchFamily="18" charset="0"/>
              </a:rPr>
              <a:t>Sundquist</a:t>
            </a:r>
            <a:endParaRPr lang="en-US" sz="2000" cap="none" dirty="0">
              <a:latin typeface="Garamond" panose="02020404030301010803" pitchFamily="18" charset="0"/>
            </a:endParaRPr>
          </a:p>
        </p:txBody>
      </p:sp>
      <p:sp>
        <p:nvSpPr>
          <p:cNvPr id="3" name="Content Placeholder 2"/>
          <p:cNvSpPr>
            <a:spLocks noGrp="1"/>
          </p:cNvSpPr>
          <p:nvPr>
            <p:ph sz="quarter" idx="13"/>
          </p:nvPr>
        </p:nvSpPr>
        <p:spPr>
          <a:xfrm>
            <a:off x="4724400" y="1676400"/>
            <a:ext cx="3407833" cy="4572000"/>
          </a:xfrm>
        </p:spPr>
        <p:txBody>
          <a:bodyPr>
            <a:normAutofit/>
          </a:bodyPr>
          <a:lstStyle/>
          <a:p>
            <a:pPr marL="0" indent="0">
              <a:buNone/>
            </a:pPr>
            <a:r>
              <a:rPr lang="en-US" sz="2400" dirty="0">
                <a:latin typeface="Garamond" panose="02020404030301010803" pitchFamily="18" charset="0"/>
              </a:rPr>
              <a:t>The Paralympic ski racer, YouTube star, and motivational speaker documents his coming of age as an amputee cancer survivor and his efforts to investigate past dates gone wrong to discover why he was still single.</a:t>
            </a:r>
            <a:endParaRPr lang="en-US" dirty="0">
              <a:latin typeface="Garamond" panose="02020404030301010803" pitchFamily="18" charset="0"/>
            </a:endParaRPr>
          </a:p>
        </p:txBody>
      </p:sp>
      <p:cxnSp>
        <p:nvCxnSpPr>
          <p:cNvPr id="5" name="Straight Connector 4"/>
          <p:cNvCxnSpPr/>
          <p:nvPr/>
        </p:nvCxnSpPr>
        <p:spPr>
          <a:xfrm>
            <a:off x="1219200" y="990600"/>
            <a:ext cx="6477000" cy="0"/>
          </a:xfrm>
          <a:prstGeom prst="line">
            <a:avLst/>
          </a:prstGeom>
          <a:ln w="285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9678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contentcafe2.btol.com/ContentCafe/jacket.aspx?UserID=ebsco-test&amp;Password=ebsco-test&amp;Return=T&amp;Type=M&amp;Value=978031625138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21316" y="1151467"/>
            <a:ext cx="3020483" cy="45687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09600" y="274638"/>
            <a:ext cx="7924800" cy="563562"/>
          </a:xfrm>
        </p:spPr>
        <p:txBody>
          <a:bodyPr/>
          <a:lstStyle/>
          <a:p>
            <a:pPr algn="ctr"/>
            <a:r>
              <a:rPr lang="en-US" b="1" i="1" cap="none" dirty="0" smtClean="0">
                <a:latin typeface="Garamond" panose="02020404030301010803" pitchFamily="18" charset="0"/>
              </a:rPr>
              <a:t>Wildflower    </a:t>
            </a:r>
            <a:r>
              <a:rPr lang="en-US" sz="2000" cap="none" dirty="0" smtClean="0">
                <a:latin typeface="Garamond" panose="02020404030301010803" pitchFamily="18" charset="0"/>
              </a:rPr>
              <a:t>by Alecia Whitaker</a:t>
            </a:r>
            <a:endParaRPr lang="en-US" sz="2000" cap="none" dirty="0">
              <a:latin typeface="Garamond" panose="02020404030301010803" pitchFamily="18" charset="0"/>
            </a:endParaRPr>
          </a:p>
        </p:txBody>
      </p:sp>
      <p:sp>
        <p:nvSpPr>
          <p:cNvPr id="3" name="Content Placeholder 2"/>
          <p:cNvSpPr>
            <a:spLocks noGrp="1"/>
          </p:cNvSpPr>
          <p:nvPr>
            <p:ph sz="quarter" idx="13"/>
          </p:nvPr>
        </p:nvSpPr>
        <p:spPr>
          <a:xfrm>
            <a:off x="4724400" y="1371600"/>
            <a:ext cx="3407833" cy="4876800"/>
          </a:xfrm>
        </p:spPr>
        <p:txBody>
          <a:bodyPr>
            <a:normAutofit/>
          </a:bodyPr>
          <a:lstStyle/>
          <a:p>
            <a:pPr marL="0" indent="0">
              <a:buNone/>
            </a:pPr>
            <a:r>
              <a:rPr lang="en-US" sz="2400" dirty="0">
                <a:latin typeface="Garamond" panose="02020404030301010803" pitchFamily="18" charset="0"/>
              </a:rPr>
              <a:t>Sixteen-year-old Bird Barrett is discovered by a country music record label while playing in her family's bluegrass band. As her star rises, she must learn to stay true to her roots while navigating a brave new world of glamour and gold records in Nashville, Tennessee.</a:t>
            </a:r>
            <a:endParaRPr lang="en-US" dirty="0">
              <a:latin typeface="Garamond" panose="02020404030301010803" pitchFamily="18" charset="0"/>
            </a:endParaRPr>
          </a:p>
        </p:txBody>
      </p:sp>
      <p:cxnSp>
        <p:nvCxnSpPr>
          <p:cNvPr id="5" name="Straight Connector 4"/>
          <p:cNvCxnSpPr/>
          <p:nvPr/>
        </p:nvCxnSpPr>
        <p:spPr>
          <a:xfrm>
            <a:off x="1219200" y="914400"/>
            <a:ext cx="6477000" cy="0"/>
          </a:xfrm>
          <a:prstGeom prst="line">
            <a:avLst/>
          </a:prstGeom>
          <a:ln w="285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9678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8135" y="5477680"/>
            <a:ext cx="7885113" cy="1362075"/>
          </a:xfrm>
        </p:spPr>
        <p:txBody>
          <a:bodyPr/>
          <a:lstStyle/>
          <a:p>
            <a:r>
              <a:rPr lang="en-US" cap="none" dirty="0" smtClean="0"/>
              <a:t>Novelist Plus (a database at www.scdiscus.org)</a:t>
            </a:r>
            <a:endParaRPr lang="en-US" cap="none" dirty="0"/>
          </a:p>
        </p:txBody>
      </p:sp>
      <p:sp>
        <p:nvSpPr>
          <p:cNvPr id="5" name="Text Placeholder 4"/>
          <p:cNvSpPr>
            <a:spLocks noGrp="1"/>
          </p:cNvSpPr>
          <p:nvPr>
            <p:ph type="body" idx="1"/>
          </p:nvPr>
        </p:nvSpPr>
        <p:spPr>
          <a:xfrm>
            <a:off x="629443" y="4038600"/>
            <a:ext cx="7885113" cy="1500187"/>
          </a:xfrm>
        </p:spPr>
        <p:txBody>
          <a:bodyPr/>
          <a:lstStyle/>
          <a:p>
            <a:r>
              <a:rPr lang="en-US" dirty="0" smtClean="0"/>
              <a:t>Book summaries and images courtesy of:</a:t>
            </a:r>
            <a:endParaRPr lang="en-US" dirty="0"/>
          </a:p>
        </p:txBody>
      </p:sp>
      <p:sp>
        <p:nvSpPr>
          <p:cNvPr id="6" name="TextBox 5"/>
          <p:cNvSpPr txBox="1"/>
          <p:nvPr/>
        </p:nvSpPr>
        <p:spPr>
          <a:xfrm>
            <a:off x="609600" y="457200"/>
            <a:ext cx="7924800" cy="738664"/>
          </a:xfrm>
          <a:prstGeom prst="rect">
            <a:avLst/>
          </a:prstGeom>
          <a:noFill/>
        </p:spPr>
        <p:txBody>
          <a:bodyPr wrap="square" rtlCol="0">
            <a:spAutoFit/>
          </a:bodyPr>
          <a:lstStyle/>
          <a:p>
            <a:r>
              <a:rPr lang="en-US" sz="2400" dirty="0" smtClean="0"/>
              <a:t>Thank you to the 2015-16 SC Young Adult Book Award Committee:</a:t>
            </a:r>
          </a:p>
          <a:p>
            <a:endParaRPr lang="en-US" dirty="0"/>
          </a:p>
        </p:txBody>
      </p:sp>
      <p:sp>
        <p:nvSpPr>
          <p:cNvPr id="7" name="TextBox 6"/>
          <p:cNvSpPr txBox="1"/>
          <p:nvPr/>
        </p:nvSpPr>
        <p:spPr>
          <a:xfrm>
            <a:off x="1066800" y="1103530"/>
            <a:ext cx="3429000" cy="3970318"/>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Dawn </a:t>
            </a:r>
            <a:r>
              <a:rPr lang="en-US" sz="2400" dirty="0" err="1" smtClean="0"/>
              <a:t>Althen</a:t>
            </a:r>
            <a:endParaRPr lang="en-US" sz="2400" dirty="0" smtClean="0"/>
          </a:p>
          <a:p>
            <a:pPr marL="285750" indent="-285750">
              <a:buFont typeface="Arial" panose="020B0604020202020204" pitchFamily="34" charset="0"/>
              <a:buChar char="•"/>
            </a:pPr>
            <a:r>
              <a:rPr lang="en-US" sz="2400" dirty="0" smtClean="0"/>
              <a:t>Emma Ball (Chair)</a:t>
            </a:r>
          </a:p>
          <a:p>
            <a:pPr marL="285750" indent="-285750">
              <a:buFont typeface="Arial" panose="020B0604020202020204" pitchFamily="34" charset="0"/>
              <a:buChar char="•"/>
            </a:pPr>
            <a:r>
              <a:rPr lang="en-US" sz="2400" dirty="0" smtClean="0"/>
              <a:t>Marti Brown</a:t>
            </a:r>
          </a:p>
          <a:p>
            <a:pPr marL="285750" indent="-285750">
              <a:buFont typeface="Arial" panose="020B0604020202020204" pitchFamily="34" charset="0"/>
              <a:buChar char="•"/>
            </a:pPr>
            <a:r>
              <a:rPr lang="en-US" sz="2400" dirty="0" smtClean="0"/>
              <a:t>Andi </a:t>
            </a:r>
            <a:r>
              <a:rPr lang="en-US" sz="2400" dirty="0" err="1" smtClean="0"/>
              <a:t>Fansher</a:t>
            </a:r>
            <a:endParaRPr lang="en-US" sz="2400" dirty="0" smtClean="0"/>
          </a:p>
          <a:p>
            <a:pPr marL="285750" indent="-285750">
              <a:buFont typeface="Arial" panose="020B0604020202020204" pitchFamily="34" charset="0"/>
              <a:buChar char="•"/>
            </a:pPr>
            <a:r>
              <a:rPr lang="en-US" sz="2400" dirty="0" smtClean="0"/>
              <a:t>Jamie Gregory</a:t>
            </a:r>
          </a:p>
          <a:p>
            <a:pPr marL="285750" indent="-285750">
              <a:buFont typeface="Arial" panose="020B0604020202020204" pitchFamily="34" charset="0"/>
              <a:buChar char="•"/>
            </a:pPr>
            <a:r>
              <a:rPr lang="en-US" sz="2400" dirty="0" smtClean="0"/>
              <a:t>Kim Hayes</a:t>
            </a:r>
          </a:p>
          <a:p>
            <a:pPr marL="285750" indent="-285750">
              <a:buFont typeface="Arial" panose="020B0604020202020204" pitchFamily="34" charset="0"/>
              <a:buChar char="•"/>
            </a:pPr>
            <a:r>
              <a:rPr lang="en-US" sz="2400" dirty="0" smtClean="0"/>
              <a:t>Minerva King</a:t>
            </a:r>
          </a:p>
          <a:p>
            <a:pPr marL="285750" indent="-285750">
              <a:buFont typeface="Arial" panose="020B0604020202020204" pitchFamily="34" charset="0"/>
              <a:buChar char="•"/>
            </a:pPr>
            <a:r>
              <a:rPr lang="en-US" sz="2400" dirty="0" smtClean="0"/>
              <a:t>Heather Loy (Vice Chair)</a:t>
            </a:r>
          </a:p>
          <a:p>
            <a:pPr marL="285750" indent="-285750">
              <a:buFont typeface="Arial" panose="020B0604020202020204" pitchFamily="34" charset="0"/>
              <a:buChar char="•"/>
            </a:pPr>
            <a:r>
              <a:rPr lang="en-US" sz="2400" dirty="0" smtClean="0"/>
              <a:t>Susan Mitchell</a:t>
            </a:r>
          </a:p>
          <a:p>
            <a:endParaRPr lang="en-US" dirty="0" smtClean="0"/>
          </a:p>
          <a:p>
            <a:endParaRPr lang="en-US" dirty="0"/>
          </a:p>
        </p:txBody>
      </p:sp>
      <p:sp>
        <p:nvSpPr>
          <p:cNvPr id="8" name="TextBox 7"/>
          <p:cNvSpPr txBox="1"/>
          <p:nvPr/>
        </p:nvSpPr>
        <p:spPr>
          <a:xfrm>
            <a:off x="4724400" y="1095424"/>
            <a:ext cx="3429000" cy="3323987"/>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Melissa Mixon</a:t>
            </a:r>
          </a:p>
          <a:p>
            <a:pPr marL="285750" indent="-285750">
              <a:buFont typeface="Arial" panose="020B0604020202020204" pitchFamily="34" charset="0"/>
              <a:buChar char="•"/>
            </a:pPr>
            <a:r>
              <a:rPr lang="en-US" sz="2400" dirty="0" smtClean="0"/>
              <a:t>Sadie </a:t>
            </a:r>
            <a:r>
              <a:rPr lang="en-US" sz="2400" dirty="0" err="1" smtClean="0"/>
              <a:t>Ouzts</a:t>
            </a:r>
            <a:endParaRPr lang="en-US" sz="2400" dirty="0" smtClean="0"/>
          </a:p>
          <a:p>
            <a:pPr marL="285750" indent="-285750">
              <a:buFont typeface="Arial" panose="020B0604020202020204" pitchFamily="34" charset="0"/>
              <a:buChar char="•"/>
            </a:pPr>
            <a:r>
              <a:rPr lang="en-US" sz="2400" dirty="0" smtClean="0"/>
              <a:t>Ashlynn Peat</a:t>
            </a:r>
          </a:p>
          <a:p>
            <a:pPr marL="285750" indent="-285750">
              <a:buFont typeface="Arial" panose="020B0604020202020204" pitchFamily="34" charset="0"/>
              <a:buChar char="•"/>
            </a:pPr>
            <a:r>
              <a:rPr lang="en-US" sz="2400" dirty="0" smtClean="0"/>
              <a:t>Leah Roche</a:t>
            </a:r>
          </a:p>
          <a:p>
            <a:pPr marL="285750" indent="-285750">
              <a:buFont typeface="Arial" panose="020B0604020202020204" pitchFamily="34" charset="0"/>
              <a:buChar char="•"/>
            </a:pPr>
            <a:r>
              <a:rPr lang="en-US" sz="2400" dirty="0" smtClean="0"/>
              <a:t>Carol Ross</a:t>
            </a:r>
          </a:p>
          <a:p>
            <a:pPr marL="285750" indent="-285750">
              <a:buFont typeface="Arial" panose="020B0604020202020204" pitchFamily="34" charset="0"/>
              <a:buChar char="•"/>
            </a:pPr>
            <a:r>
              <a:rPr lang="en-US" sz="2400" dirty="0" smtClean="0"/>
              <a:t>Wendy Tyree</a:t>
            </a:r>
          </a:p>
          <a:p>
            <a:pPr marL="285750" indent="-285750">
              <a:buFont typeface="Arial" panose="020B0604020202020204" pitchFamily="34" charset="0"/>
              <a:buChar char="•"/>
            </a:pPr>
            <a:r>
              <a:rPr lang="en-US" sz="2400" dirty="0" smtClean="0"/>
              <a:t>Candi Vaughn</a:t>
            </a:r>
          </a:p>
          <a:p>
            <a:pPr marL="285750" indent="-285750">
              <a:buFont typeface="Arial" panose="020B0604020202020204" pitchFamily="34" charset="0"/>
              <a:buChar char="•"/>
            </a:pPr>
            <a:r>
              <a:rPr lang="en-US" sz="2400" dirty="0" err="1" smtClean="0"/>
              <a:t>Adrine</a:t>
            </a:r>
            <a:r>
              <a:rPr lang="en-US" sz="2400" dirty="0" smtClean="0"/>
              <a:t> </a:t>
            </a:r>
            <a:r>
              <a:rPr lang="en-US" sz="2400" dirty="0" err="1" smtClean="0"/>
              <a:t>Weaks</a:t>
            </a:r>
            <a:endParaRPr lang="en-US" sz="2400" dirty="0" smtClean="0"/>
          </a:p>
          <a:p>
            <a:endParaRPr lang="en-US" dirty="0"/>
          </a:p>
        </p:txBody>
      </p:sp>
    </p:spTree>
    <p:extLst>
      <p:ext uri="{BB962C8B-B14F-4D97-AF65-F5344CB8AC3E}">
        <p14:creationId xmlns:p14="http://schemas.microsoft.com/office/powerpoint/2010/main" val="1643682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eware the wil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1151467"/>
            <a:ext cx="3022600" cy="457689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2" name="Title 1"/>
          <p:cNvSpPr>
            <a:spLocks noGrp="1"/>
          </p:cNvSpPr>
          <p:nvPr>
            <p:ph type="title"/>
          </p:nvPr>
        </p:nvSpPr>
        <p:spPr>
          <a:xfrm>
            <a:off x="609600" y="274638"/>
            <a:ext cx="7924800" cy="563562"/>
          </a:xfrm>
        </p:spPr>
        <p:txBody>
          <a:bodyPr/>
          <a:lstStyle/>
          <a:p>
            <a:pPr algn="ctr"/>
            <a:r>
              <a:rPr lang="en-US" b="1" i="1" cap="none" dirty="0" smtClean="0">
                <a:latin typeface="Garamond" panose="02020404030301010803" pitchFamily="18" charset="0"/>
              </a:rPr>
              <a:t>Beware the Wild     </a:t>
            </a:r>
            <a:r>
              <a:rPr lang="en-US" sz="2000" cap="none" dirty="0" smtClean="0">
                <a:latin typeface="Garamond" panose="02020404030301010803" pitchFamily="18" charset="0"/>
              </a:rPr>
              <a:t>by Natalie C. Parker</a:t>
            </a:r>
            <a:endParaRPr lang="en-US" sz="2000" cap="none" dirty="0">
              <a:latin typeface="Garamond" panose="02020404030301010803" pitchFamily="18" charset="0"/>
            </a:endParaRPr>
          </a:p>
        </p:txBody>
      </p:sp>
      <p:sp>
        <p:nvSpPr>
          <p:cNvPr id="3" name="Content Placeholder 2"/>
          <p:cNvSpPr>
            <a:spLocks noGrp="1"/>
          </p:cNvSpPr>
          <p:nvPr>
            <p:ph sz="quarter" idx="13"/>
          </p:nvPr>
        </p:nvSpPr>
        <p:spPr>
          <a:xfrm>
            <a:off x="4724400" y="1524000"/>
            <a:ext cx="3407833" cy="4724400"/>
          </a:xfrm>
        </p:spPr>
        <p:txBody>
          <a:bodyPr>
            <a:normAutofit/>
          </a:bodyPr>
          <a:lstStyle/>
          <a:p>
            <a:pPr marL="0" indent="0">
              <a:buNone/>
            </a:pPr>
            <a:r>
              <a:rPr lang="en-US" sz="2400" dirty="0">
                <a:latin typeface="Garamond" panose="02020404030301010803" pitchFamily="18" charset="0"/>
              </a:rPr>
              <a:t>A teenaged girl and her boyfriend must find her older brother after he wanders into their town's swamp and a mysterious girl appears in his place.</a:t>
            </a:r>
          </a:p>
        </p:txBody>
      </p:sp>
      <p:cxnSp>
        <p:nvCxnSpPr>
          <p:cNvPr id="5" name="Straight Connector 4"/>
          <p:cNvCxnSpPr/>
          <p:nvPr/>
        </p:nvCxnSpPr>
        <p:spPr>
          <a:xfrm>
            <a:off x="1219200" y="914400"/>
            <a:ext cx="6477000" cy="0"/>
          </a:xfrm>
          <a:prstGeom prst="line">
            <a:avLst/>
          </a:prstGeom>
          <a:ln w="285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8010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9200" y="1159934"/>
            <a:ext cx="3022600" cy="4572000"/>
          </a:xfrm>
          <a:prstGeom prst="rect">
            <a:avLst/>
          </a:prstGeom>
        </p:spPr>
      </p:pic>
      <p:sp>
        <p:nvSpPr>
          <p:cNvPr id="2" name="Title 1"/>
          <p:cNvSpPr>
            <a:spLocks noGrp="1"/>
          </p:cNvSpPr>
          <p:nvPr>
            <p:ph type="title"/>
          </p:nvPr>
        </p:nvSpPr>
        <p:spPr>
          <a:xfrm>
            <a:off x="609600" y="274638"/>
            <a:ext cx="7924800" cy="563562"/>
          </a:xfrm>
        </p:spPr>
        <p:txBody>
          <a:bodyPr/>
          <a:lstStyle/>
          <a:p>
            <a:pPr algn="ctr"/>
            <a:r>
              <a:rPr lang="en-US" b="1" i="1" cap="none" dirty="0" smtClean="0">
                <a:latin typeface="Garamond" panose="02020404030301010803" pitchFamily="18" charset="0"/>
              </a:rPr>
              <a:t>The Boy in the Black Suit    </a:t>
            </a:r>
            <a:r>
              <a:rPr lang="en-US" sz="2000" cap="none" dirty="0" smtClean="0">
                <a:latin typeface="Garamond" panose="02020404030301010803" pitchFamily="18" charset="0"/>
              </a:rPr>
              <a:t>by Jason Reynolds</a:t>
            </a:r>
            <a:endParaRPr lang="en-US" sz="2000" cap="none" dirty="0">
              <a:latin typeface="Garamond" panose="02020404030301010803" pitchFamily="18" charset="0"/>
            </a:endParaRPr>
          </a:p>
        </p:txBody>
      </p:sp>
      <p:sp>
        <p:nvSpPr>
          <p:cNvPr id="3" name="Content Placeholder 2"/>
          <p:cNvSpPr>
            <a:spLocks noGrp="1"/>
          </p:cNvSpPr>
          <p:nvPr>
            <p:ph sz="quarter" idx="13"/>
          </p:nvPr>
        </p:nvSpPr>
        <p:spPr>
          <a:xfrm>
            <a:off x="4724400" y="1600200"/>
            <a:ext cx="3407833" cy="4648200"/>
          </a:xfrm>
        </p:spPr>
        <p:txBody>
          <a:bodyPr>
            <a:normAutofit/>
          </a:bodyPr>
          <a:lstStyle/>
          <a:p>
            <a:pPr marL="0" indent="0">
              <a:buNone/>
            </a:pPr>
            <a:r>
              <a:rPr lang="en-US" sz="2400" dirty="0">
                <a:latin typeface="Garamond" panose="02020404030301010803" pitchFamily="18" charset="0"/>
              </a:rPr>
              <a:t>Soon after his mother's death, Matt takes a job at a funeral home in his tough Brooklyn neighborhood and, while attending and assisting with funerals, begins to accept her death and his responsibilities as a man</a:t>
            </a:r>
            <a:r>
              <a:rPr lang="en-US" sz="2400" dirty="0" smtClean="0">
                <a:latin typeface="Garamond" panose="02020404030301010803" pitchFamily="18" charset="0"/>
              </a:rPr>
              <a:t>.</a:t>
            </a:r>
            <a:endParaRPr lang="en-US" dirty="0">
              <a:latin typeface="Garamond" panose="02020404030301010803" pitchFamily="18" charset="0"/>
            </a:endParaRPr>
          </a:p>
        </p:txBody>
      </p:sp>
      <p:cxnSp>
        <p:nvCxnSpPr>
          <p:cNvPr id="5" name="Straight Connector 4"/>
          <p:cNvCxnSpPr/>
          <p:nvPr/>
        </p:nvCxnSpPr>
        <p:spPr>
          <a:xfrm>
            <a:off x="1219200" y="914400"/>
            <a:ext cx="6477000" cy="0"/>
          </a:xfrm>
          <a:prstGeom prst="line">
            <a:avLst/>
          </a:prstGeom>
          <a:ln w="285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9678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7667" y="1143000"/>
            <a:ext cx="3048000" cy="4572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609600" y="274638"/>
            <a:ext cx="7924800" cy="563562"/>
          </a:xfrm>
        </p:spPr>
        <p:txBody>
          <a:bodyPr/>
          <a:lstStyle/>
          <a:p>
            <a:pPr algn="ctr"/>
            <a:r>
              <a:rPr lang="en-US" b="1" i="1" cap="none" dirty="0" smtClean="0">
                <a:latin typeface="Garamond" panose="02020404030301010803" pitchFamily="18" charset="0"/>
              </a:rPr>
              <a:t>Can’t Look Away    </a:t>
            </a:r>
            <a:r>
              <a:rPr lang="en-US" sz="2000" cap="none" dirty="0" smtClean="0">
                <a:latin typeface="Garamond" panose="02020404030301010803" pitchFamily="18" charset="0"/>
              </a:rPr>
              <a:t>by Donna </a:t>
            </a:r>
            <a:r>
              <a:rPr lang="en-US" sz="2000" cap="none" dirty="0" err="1" smtClean="0">
                <a:latin typeface="Garamond" panose="02020404030301010803" pitchFamily="18" charset="0"/>
              </a:rPr>
              <a:t>Cooner</a:t>
            </a:r>
            <a:endParaRPr lang="en-US" sz="2000" cap="none" dirty="0">
              <a:latin typeface="Garamond" panose="02020404030301010803" pitchFamily="18" charset="0"/>
            </a:endParaRPr>
          </a:p>
        </p:txBody>
      </p:sp>
      <p:sp>
        <p:nvSpPr>
          <p:cNvPr id="3" name="Content Placeholder 2"/>
          <p:cNvSpPr>
            <a:spLocks noGrp="1"/>
          </p:cNvSpPr>
          <p:nvPr>
            <p:ph sz="quarter" idx="13"/>
          </p:nvPr>
        </p:nvSpPr>
        <p:spPr>
          <a:xfrm>
            <a:off x="4724400" y="1066800"/>
            <a:ext cx="3505200" cy="5181600"/>
          </a:xfrm>
        </p:spPr>
        <p:txBody>
          <a:bodyPr>
            <a:normAutofit lnSpcReduction="10000"/>
          </a:bodyPr>
          <a:lstStyle/>
          <a:p>
            <a:pPr marL="0" indent="0">
              <a:buNone/>
            </a:pPr>
            <a:r>
              <a:rPr lang="en-US" sz="2400" dirty="0">
                <a:latin typeface="Garamond" panose="02020404030301010803" pitchFamily="18" charset="0"/>
              </a:rPr>
              <a:t>Sixteen-year-old Torrey Grey's YouTube videos on fashion and beauty for teenagers were famous, but when her younger sister is killed by a drunk driver during a filming her world falls apart--cyber bullies are attacking her, her father moves them to Texas, and she does not know who to trust at her new school or whether her cousin is really a friend.</a:t>
            </a:r>
            <a:endParaRPr lang="en-US" dirty="0">
              <a:latin typeface="Garamond" panose="02020404030301010803" pitchFamily="18" charset="0"/>
            </a:endParaRPr>
          </a:p>
        </p:txBody>
      </p:sp>
      <p:cxnSp>
        <p:nvCxnSpPr>
          <p:cNvPr id="5" name="Straight Connector 4"/>
          <p:cNvCxnSpPr/>
          <p:nvPr/>
        </p:nvCxnSpPr>
        <p:spPr>
          <a:xfrm>
            <a:off x="1219200" y="914400"/>
            <a:ext cx="6477000" cy="0"/>
          </a:xfrm>
          <a:prstGeom prst="line">
            <a:avLst/>
          </a:prstGeom>
          <a:ln w="285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9678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contentcafe2.btol.com/ContentCafe/jacket.aspx?UserID=ebsco-test&amp;Password=ebsco-test&amp;Return=T&amp;Type=M&amp;Value=978146771154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1151467"/>
            <a:ext cx="3238500" cy="458787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09600" y="350838"/>
            <a:ext cx="7924800" cy="563562"/>
          </a:xfrm>
        </p:spPr>
        <p:txBody>
          <a:bodyPr/>
          <a:lstStyle/>
          <a:p>
            <a:pPr algn="r"/>
            <a:r>
              <a:rPr lang="en-US" b="1" i="1" cap="none" dirty="0" smtClean="0">
                <a:latin typeface="Garamond" panose="02020404030301010803" pitchFamily="18" charset="0"/>
              </a:rPr>
              <a:t>Chernobyl’s Wild Kingdom: </a:t>
            </a:r>
            <a:r>
              <a:rPr lang="en-US" sz="2000" b="1" i="1" cap="none" dirty="0" smtClean="0">
                <a:latin typeface="Garamond" panose="02020404030301010803" pitchFamily="18" charset="0"/>
              </a:rPr>
              <a:t>Life in the Dead Zone 	                       </a:t>
            </a:r>
            <a:r>
              <a:rPr lang="en-US" sz="2000" cap="none" dirty="0" smtClean="0">
                <a:latin typeface="Garamond" panose="02020404030301010803" pitchFamily="18" charset="0"/>
              </a:rPr>
              <a:t>by Rebecca L. Johnson	   </a:t>
            </a:r>
            <a:endParaRPr lang="en-US" sz="2000" cap="none" dirty="0">
              <a:latin typeface="Garamond" panose="02020404030301010803" pitchFamily="18" charset="0"/>
            </a:endParaRPr>
          </a:p>
        </p:txBody>
      </p:sp>
      <p:sp>
        <p:nvSpPr>
          <p:cNvPr id="3" name="Content Placeholder 2"/>
          <p:cNvSpPr>
            <a:spLocks noGrp="1"/>
          </p:cNvSpPr>
          <p:nvPr>
            <p:ph sz="quarter" idx="13"/>
          </p:nvPr>
        </p:nvSpPr>
        <p:spPr>
          <a:xfrm>
            <a:off x="4724400" y="1371600"/>
            <a:ext cx="3407833" cy="4876800"/>
          </a:xfrm>
        </p:spPr>
        <p:txBody>
          <a:bodyPr>
            <a:normAutofit/>
          </a:bodyPr>
          <a:lstStyle/>
          <a:p>
            <a:pPr marL="0" indent="0">
              <a:buNone/>
            </a:pPr>
            <a:r>
              <a:rPr lang="en-US" sz="2400" dirty="0">
                <a:latin typeface="Garamond" panose="02020404030301010803" pitchFamily="18" charset="0"/>
              </a:rPr>
              <a:t>Looks at the events of the Chernobyl Nuclear Accident in the Ukraine, describing how scientists are monitoring the effects of radiation on the wildlife that continue to live there and what this means for the human population surrounding the area.</a:t>
            </a:r>
            <a:endParaRPr lang="en-US" dirty="0">
              <a:latin typeface="Garamond" panose="02020404030301010803" pitchFamily="18" charset="0"/>
            </a:endParaRPr>
          </a:p>
        </p:txBody>
      </p:sp>
      <p:cxnSp>
        <p:nvCxnSpPr>
          <p:cNvPr id="5" name="Straight Connector 4"/>
          <p:cNvCxnSpPr/>
          <p:nvPr/>
        </p:nvCxnSpPr>
        <p:spPr>
          <a:xfrm>
            <a:off x="1219200" y="914400"/>
            <a:ext cx="6477000" cy="0"/>
          </a:xfrm>
          <a:prstGeom prst="line">
            <a:avLst/>
          </a:prstGeom>
          <a:ln w="285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9678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563562"/>
          </a:xfrm>
        </p:spPr>
        <p:txBody>
          <a:bodyPr/>
          <a:lstStyle/>
          <a:p>
            <a:pPr algn="ctr"/>
            <a:r>
              <a:rPr lang="en-US" b="1" i="1" cap="none" dirty="0" smtClean="0">
                <a:latin typeface="Garamond" panose="02020404030301010803" pitchFamily="18" charset="0"/>
              </a:rPr>
              <a:t>Death Coming Up the Hill    </a:t>
            </a:r>
            <a:r>
              <a:rPr lang="en-US" sz="2000" cap="none" dirty="0" smtClean="0">
                <a:latin typeface="Garamond" panose="02020404030301010803" pitchFamily="18" charset="0"/>
              </a:rPr>
              <a:t>by Chris Crowe</a:t>
            </a:r>
            <a:endParaRPr lang="en-US" sz="2000" cap="none" dirty="0">
              <a:latin typeface="Garamond" panose="02020404030301010803" pitchFamily="18" charset="0"/>
            </a:endParaRPr>
          </a:p>
        </p:txBody>
      </p:sp>
      <p:sp>
        <p:nvSpPr>
          <p:cNvPr id="3" name="Content Placeholder 2"/>
          <p:cNvSpPr>
            <a:spLocks noGrp="1"/>
          </p:cNvSpPr>
          <p:nvPr>
            <p:ph sz="quarter" idx="13"/>
          </p:nvPr>
        </p:nvSpPr>
        <p:spPr>
          <a:xfrm>
            <a:off x="4724400" y="1219200"/>
            <a:ext cx="3407833" cy="5029200"/>
          </a:xfrm>
        </p:spPr>
        <p:txBody>
          <a:bodyPr>
            <a:normAutofit/>
          </a:bodyPr>
          <a:lstStyle/>
          <a:p>
            <a:pPr marL="0" indent="0">
              <a:buNone/>
            </a:pPr>
            <a:r>
              <a:rPr lang="en-US" sz="2400" dirty="0">
                <a:latin typeface="Garamond" panose="02020404030301010803" pitchFamily="18" charset="0"/>
              </a:rPr>
              <a:t>Douglas Ashe keeps a weekly record of historical and personal events in 1968, the year he turns seventeen, including the escalating war in Vietnam, assassinations, rampant racism, and rioting; his first girlfriend, his parents' separation, and a longed-for sister.</a:t>
            </a:r>
            <a:endParaRPr lang="en-US" dirty="0">
              <a:latin typeface="Garamond" panose="02020404030301010803" pitchFamily="18" charset="0"/>
            </a:endParaRPr>
          </a:p>
        </p:txBody>
      </p:sp>
      <p:cxnSp>
        <p:nvCxnSpPr>
          <p:cNvPr id="5" name="Straight Connector 4"/>
          <p:cNvCxnSpPr/>
          <p:nvPr/>
        </p:nvCxnSpPr>
        <p:spPr>
          <a:xfrm>
            <a:off x="1219200" y="914400"/>
            <a:ext cx="6477000" cy="0"/>
          </a:xfrm>
          <a:prstGeom prst="line">
            <a:avLst/>
          </a:prstGeom>
          <a:ln w="285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3074" name="Picture 2" descr="http://contentcafe2.btol.com/ContentCafe/jacket.aspx?UserID=ebsco-test&amp;Password=ebsco-test&amp;Return=T&amp;Type=M&amp;Value=978054430215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03867" y="1134534"/>
            <a:ext cx="2895600" cy="4632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9678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contentcafe2.btol.com/ContentCafe/jacket.aspx?UserID=ebsco-test&amp;Password=ebsco-test&amp;Return=T&amp;Type=M&amp;Value=978162914606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1151467"/>
            <a:ext cx="3022600" cy="45213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09600" y="274638"/>
            <a:ext cx="7924800" cy="563562"/>
          </a:xfrm>
        </p:spPr>
        <p:txBody>
          <a:bodyPr/>
          <a:lstStyle/>
          <a:p>
            <a:pPr algn="ctr"/>
            <a:r>
              <a:rPr lang="en-US" b="1" i="1" cap="none" dirty="0" smtClean="0">
                <a:latin typeface="Garamond" panose="02020404030301010803" pitchFamily="18" charset="0"/>
              </a:rPr>
              <a:t>Double Exposure    </a:t>
            </a:r>
            <a:r>
              <a:rPr lang="en-US" sz="2000" cap="none" dirty="0" smtClean="0">
                <a:latin typeface="Garamond" panose="02020404030301010803" pitchFamily="18" charset="0"/>
              </a:rPr>
              <a:t>by Bridget </a:t>
            </a:r>
            <a:r>
              <a:rPr lang="en-US" sz="2000" cap="none" dirty="0" err="1" smtClean="0">
                <a:latin typeface="Garamond" panose="02020404030301010803" pitchFamily="18" charset="0"/>
              </a:rPr>
              <a:t>Birdsall</a:t>
            </a:r>
            <a:endParaRPr lang="en-US" sz="2000" cap="none" dirty="0">
              <a:latin typeface="Garamond" panose="02020404030301010803" pitchFamily="18" charset="0"/>
            </a:endParaRPr>
          </a:p>
        </p:txBody>
      </p:sp>
      <p:sp>
        <p:nvSpPr>
          <p:cNvPr id="3" name="Content Placeholder 2"/>
          <p:cNvSpPr>
            <a:spLocks noGrp="1"/>
          </p:cNvSpPr>
          <p:nvPr>
            <p:ph sz="quarter" idx="13"/>
          </p:nvPr>
        </p:nvSpPr>
        <p:spPr>
          <a:xfrm>
            <a:off x="4724400" y="1371600"/>
            <a:ext cx="3407833" cy="4876800"/>
          </a:xfrm>
        </p:spPr>
        <p:txBody>
          <a:bodyPr>
            <a:normAutofit/>
          </a:bodyPr>
          <a:lstStyle/>
          <a:p>
            <a:pPr marL="0" indent="0">
              <a:buNone/>
            </a:pPr>
            <a:r>
              <a:rPr lang="en-US" sz="2400" dirty="0">
                <a:latin typeface="Garamond" panose="02020404030301010803" pitchFamily="18" charset="0"/>
              </a:rPr>
              <a:t>Fifteen-year-old </a:t>
            </a:r>
            <a:r>
              <a:rPr lang="en-US" sz="2400" dirty="0" err="1">
                <a:latin typeface="Garamond" panose="02020404030301010803" pitchFamily="18" charset="0"/>
              </a:rPr>
              <a:t>Alyx</a:t>
            </a:r>
            <a:r>
              <a:rPr lang="en-US" sz="2400" dirty="0">
                <a:latin typeface="Garamond" panose="02020404030301010803" pitchFamily="18" charset="0"/>
              </a:rPr>
              <a:t> Atlas starts school in a new state with a new identity--as a girl--but a bully on the basketball court threatens to reveal that </a:t>
            </a:r>
            <a:r>
              <a:rPr lang="en-US" sz="2400" dirty="0" err="1">
                <a:latin typeface="Garamond" panose="02020404030301010803" pitchFamily="18" charset="0"/>
              </a:rPr>
              <a:t>Alyx</a:t>
            </a:r>
            <a:r>
              <a:rPr lang="en-US" sz="2400" dirty="0">
                <a:latin typeface="Garamond" panose="02020404030301010803" pitchFamily="18" charset="0"/>
              </a:rPr>
              <a:t> is an intersex person, which could disqualify </a:t>
            </a:r>
            <a:r>
              <a:rPr lang="en-US" sz="2400" dirty="0" err="1">
                <a:latin typeface="Garamond" panose="02020404030301010803" pitchFamily="18" charset="0"/>
              </a:rPr>
              <a:t>Alyx</a:t>
            </a:r>
            <a:r>
              <a:rPr lang="en-US" sz="2400" dirty="0">
                <a:latin typeface="Garamond" panose="02020404030301010803" pitchFamily="18" charset="0"/>
              </a:rPr>
              <a:t> and the team from playing in the state championship game. </a:t>
            </a:r>
            <a:endParaRPr lang="en-US" dirty="0">
              <a:latin typeface="Garamond" panose="02020404030301010803" pitchFamily="18" charset="0"/>
            </a:endParaRPr>
          </a:p>
        </p:txBody>
      </p:sp>
      <p:cxnSp>
        <p:nvCxnSpPr>
          <p:cNvPr id="5" name="Straight Connector 4"/>
          <p:cNvCxnSpPr/>
          <p:nvPr/>
        </p:nvCxnSpPr>
        <p:spPr>
          <a:xfrm>
            <a:off x="1219200" y="914400"/>
            <a:ext cx="6477000" cy="0"/>
          </a:xfrm>
          <a:prstGeom prst="line">
            <a:avLst/>
          </a:prstGeom>
          <a:ln w="285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9678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0733" y="1151467"/>
            <a:ext cx="3022600" cy="4572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609600" y="274638"/>
            <a:ext cx="7924800" cy="563562"/>
          </a:xfrm>
        </p:spPr>
        <p:txBody>
          <a:bodyPr/>
          <a:lstStyle/>
          <a:p>
            <a:pPr algn="ctr"/>
            <a:r>
              <a:rPr lang="en-US" b="1" i="1" cap="none" dirty="0" smtClean="0">
                <a:latin typeface="Garamond" panose="02020404030301010803" pitchFamily="18" charset="0"/>
              </a:rPr>
              <a:t>Firebug    </a:t>
            </a:r>
            <a:r>
              <a:rPr lang="en-US" sz="2000" cap="none" dirty="0" smtClean="0">
                <a:latin typeface="Garamond" panose="02020404030301010803" pitchFamily="18" charset="0"/>
              </a:rPr>
              <a:t>by </a:t>
            </a:r>
            <a:r>
              <a:rPr lang="en-US" sz="2000" cap="none" dirty="0" err="1" smtClean="0">
                <a:latin typeface="Garamond" panose="02020404030301010803" pitchFamily="18" charset="0"/>
              </a:rPr>
              <a:t>Lish</a:t>
            </a:r>
            <a:r>
              <a:rPr lang="en-US" sz="2000" cap="none" dirty="0" smtClean="0">
                <a:latin typeface="Garamond" panose="02020404030301010803" pitchFamily="18" charset="0"/>
              </a:rPr>
              <a:t> McBride</a:t>
            </a:r>
            <a:endParaRPr lang="en-US" sz="2000" cap="none" dirty="0">
              <a:latin typeface="Garamond" panose="02020404030301010803" pitchFamily="18" charset="0"/>
            </a:endParaRPr>
          </a:p>
        </p:txBody>
      </p:sp>
      <p:sp>
        <p:nvSpPr>
          <p:cNvPr id="3" name="Content Placeholder 2"/>
          <p:cNvSpPr>
            <a:spLocks noGrp="1"/>
          </p:cNvSpPr>
          <p:nvPr>
            <p:ph sz="quarter" idx="13"/>
          </p:nvPr>
        </p:nvSpPr>
        <p:spPr>
          <a:xfrm>
            <a:off x="4724400" y="1219200"/>
            <a:ext cx="3407833" cy="5029200"/>
          </a:xfrm>
        </p:spPr>
        <p:txBody>
          <a:bodyPr>
            <a:normAutofit/>
          </a:bodyPr>
          <a:lstStyle/>
          <a:p>
            <a:pPr marL="0" indent="0">
              <a:buNone/>
            </a:pPr>
            <a:r>
              <a:rPr lang="en-US" sz="2400" dirty="0">
                <a:latin typeface="Garamond" panose="02020404030301010803" pitchFamily="18" charset="0"/>
              </a:rPr>
              <a:t>Ava, a contracted hit man who can start fires with her mind, hits the road with her friends, desperately trying to escape the Coterie, a magical mafia, while keeping the murder to a minimum after she is asked to kill a family friend by Venus, who killed Ava's mother. </a:t>
            </a:r>
            <a:endParaRPr lang="en-US" dirty="0">
              <a:latin typeface="Garamond" panose="02020404030301010803" pitchFamily="18" charset="0"/>
            </a:endParaRPr>
          </a:p>
        </p:txBody>
      </p:sp>
      <p:cxnSp>
        <p:nvCxnSpPr>
          <p:cNvPr id="5" name="Straight Connector 4"/>
          <p:cNvCxnSpPr/>
          <p:nvPr/>
        </p:nvCxnSpPr>
        <p:spPr>
          <a:xfrm>
            <a:off x="1219200" y="914400"/>
            <a:ext cx="6477000" cy="0"/>
          </a:xfrm>
          <a:prstGeom prst="line">
            <a:avLst/>
          </a:prstGeom>
          <a:ln w="285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9678040"/>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47</TotalTime>
  <Words>1127</Words>
  <Application>Microsoft Office PowerPoint</Application>
  <PresentationFormat>On-screen Show (4:3)</PresentationFormat>
  <Paragraphs>61</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Algerian</vt:lpstr>
      <vt:lpstr>Arial</vt:lpstr>
      <vt:lpstr>Arial Narrow</vt:lpstr>
      <vt:lpstr>Garamond</vt:lpstr>
      <vt:lpstr>Horizon</vt:lpstr>
      <vt:lpstr>SC Young adult  book award nominees 2016-2017 </vt:lpstr>
      <vt:lpstr>All the Bright Places    by Jennifer Niven</vt:lpstr>
      <vt:lpstr>Beware the Wild     by Natalie C. Parker</vt:lpstr>
      <vt:lpstr>The Boy in the Black Suit    by Jason Reynolds</vt:lpstr>
      <vt:lpstr>Can’t Look Away    by Donna Cooner</vt:lpstr>
      <vt:lpstr>Chernobyl’s Wild Kingdom: Life in the Dead Zone                         by Rebecca L. Johnson    </vt:lpstr>
      <vt:lpstr>Death Coming Up the Hill    by Chris Crowe</vt:lpstr>
      <vt:lpstr>Double Exposure    by Bridget Birdsall</vt:lpstr>
      <vt:lpstr>Firebug    by Lish McBride</vt:lpstr>
      <vt:lpstr>Hunt for the Bamboo Rat    by Graham Salisbury</vt:lpstr>
      <vt:lpstr>The Last Time We Say Goodbye    by Cynthia Hand</vt:lpstr>
      <vt:lpstr>My Heart and Other Black Holes  by Jasmine Warga</vt:lpstr>
      <vt:lpstr>Red Queen    by Victoria Aveyard</vt:lpstr>
      <vt:lpstr>Some Boys    by Patty Blount</vt:lpstr>
      <vt:lpstr>Soulprint    by Megan Miranda</vt:lpstr>
      <vt:lpstr>Sweet Unrest    by Lisa Maxwell</vt:lpstr>
      <vt:lpstr>Taking Flight: From War Orphan to Star Ballerina     by Michaela DePrince with Elaine DePrince</vt:lpstr>
      <vt:lpstr>Tunnel Vision: a novel    by Susan Adrian</vt:lpstr>
      <vt:lpstr>The Walled City    by Ryan Graudin</vt:lpstr>
      <vt:lpstr>We Should Hang Out Sometime:  Embarrassingly, a True Story    by Josh Sundquist</vt:lpstr>
      <vt:lpstr>Wildflower    by Alecia Whitaker</vt:lpstr>
      <vt:lpstr>Novelist Plus (a database at www.scdiscus.org)</vt:lpstr>
    </vt:vector>
  </TitlesOfParts>
  <Company>ACS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Young adult  book award nominees 2016-2016</dc:title>
  <dc:creator>Heather Loy</dc:creator>
  <cp:lastModifiedBy>hornick, julie (ROMS Media Specialist)</cp:lastModifiedBy>
  <cp:revision>17</cp:revision>
  <dcterms:created xsi:type="dcterms:W3CDTF">2016-01-13T15:44:49Z</dcterms:created>
  <dcterms:modified xsi:type="dcterms:W3CDTF">2016-03-14T12:53:47Z</dcterms:modified>
</cp:coreProperties>
</file>